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bin" ContentType="application/vnd.openxmlformats-officedocument.oleObject"/>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3.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4.bin" ContentType="application/vnd.openxmlformats-officedocument.oleObject"/>
  <Override PartName="/ppt/notesSlides/notesSlide39.xml" ContentType="application/vnd.openxmlformats-officedocument.presentationml.notesSlide+xml"/>
  <Override PartName="/ppt/embeddings/oleObject5.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440" r:id="rId3"/>
    <p:sldId id="404" r:id="rId4"/>
    <p:sldId id="434" r:id="rId5"/>
    <p:sldId id="435" r:id="rId6"/>
    <p:sldId id="406" r:id="rId7"/>
    <p:sldId id="407" r:id="rId8"/>
    <p:sldId id="436" r:id="rId9"/>
    <p:sldId id="408" r:id="rId10"/>
    <p:sldId id="409" r:id="rId11"/>
    <p:sldId id="437" r:id="rId12"/>
    <p:sldId id="411" r:id="rId13"/>
    <p:sldId id="393" r:id="rId14"/>
    <p:sldId id="394" r:id="rId15"/>
    <p:sldId id="412" r:id="rId16"/>
    <p:sldId id="438" r:id="rId17"/>
    <p:sldId id="389" r:id="rId18"/>
    <p:sldId id="413" r:id="rId19"/>
    <p:sldId id="414" r:id="rId20"/>
    <p:sldId id="439" r:id="rId21"/>
    <p:sldId id="390" r:id="rId22"/>
    <p:sldId id="415" r:id="rId23"/>
    <p:sldId id="416" r:id="rId24"/>
    <p:sldId id="417" r:id="rId25"/>
    <p:sldId id="418" r:id="rId26"/>
    <p:sldId id="397" r:id="rId27"/>
    <p:sldId id="398" r:id="rId28"/>
    <p:sldId id="401" r:id="rId29"/>
    <p:sldId id="419" r:id="rId30"/>
    <p:sldId id="421" r:id="rId31"/>
    <p:sldId id="420" r:id="rId32"/>
    <p:sldId id="433" r:id="rId33"/>
    <p:sldId id="422" r:id="rId34"/>
    <p:sldId id="432" r:id="rId35"/>
    <p:sldId id="431" r:id="rId36"/>
    <p:sldId id="425" r:id="rId37"/>
    <p:sldId id="426" r:id="rId38"/>
    <p:sldId id="424" r:id="rId39"/>
    <p:sldId id="423" r:id="rId40"/>
    <p:sldId id="427" r:id="rId41"/>
    <p:sldId id="429" r:id="rId42"/>
    <p:sldId id="441" r:id="rId43"/>
    <p:sldId id="442" r:id="rId44"/>
    <p:sldId id="443" r:id="rId45"/>
    <p:sldId id="444" r:id="rId46"/>
    <p:sldId id="455" r:id="rId47"/>
    <p:sldId id="446" r:id="rId48"/>
    <p:sldId id="447" r:id="rId49"/>
    <p:sldId id="448" r:id="rId50"/>
    <p:sldId id="449" r:id="rId51"/>
    <p:sldId id="450" r:id="rId52"/>
    <p:sldId id="451" r:id="rId53"/>
    <p:sldId id="452" r:id="rId54"/>
    <p:sldId id="453" r:id="rId55"/>
    <p:sldId id="45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89189" autoAdjust="0"/>
  </p:normalViewPr>
  <p:slideViewPr>
    <p:cSldViewPr snapToGrid="0" snapToObjects="1">
      <p:cViewPr varScale="1">
        <p:scale>
          <a:sx n="87" d="100"/>
          <a:sy n="87" d="100"/>
        </p:scale>
        <p:origin x="-2024"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urst:Documents:Motor_impairments:dissertation:talk:word-internet-combined-accuracies%20(version%201).xlsb"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ulenka\Documents\Grad%20School\Probabilistic%20Input\tremor-usage-data\cod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hart>
    <c:title>
      <c:tx>
        <c:rich>
          <a:bodyPr/>
          <a:lstStyle/>
          <a:p>
            <a:pPr>
              <a:defRPr sz="2400">
                <a:latin typeface="Helvetica"/>
                <a:cs typeface="Helvetica"/>
              </a:defRPr>
            </a:pPr>
            <a:r>
              <a:rPr lang="en-US" sz="2400" dirty="0">
                <a:latin typeface="Helvetica"/>
                <a:cs typeface="Helvetica"/>
              </a:rPr>
              <a:t>Predictive Model Accuracy by Window Size </a:t>
            </a:r>
          </a:p>
        </c:rich>
      </c:tx>
      <c:layout/>
      <c:overlay val="0"/>
    </c:title>
    <c:autoTitleDeleted val="0"/>
    <c:plotArea>
      <c:layout>
        <c:manualLayout>
          <c:layoutTarget val="inner"/>
          <c:xMode val="edge"/>
          <c:yMode val="edge"/>
          <c:x val="0.0622471335819864"/>
          <c:y val="0.137748344370861"/>
          <c:w val="0.916972648155823"/>
          <c:h val="0.755378057047505"/>
        </c:manualLayout>
      </c:layout>
      <c:scatterChart>
        <c:scatterStyle val="lineMarker"/>
        <c:varyColors val="0"/>
        <c:ser>
          <c:idx val="0"/>
          <c:order val="0"/>
          <c:tx>
            <c:strRef>
              <c:f>Sheet1!$B$1</c:f>
              <c:strCache>
                <c:ptCount val="1"/>
                <c:pt idx="0">
                  <c:v>Office</c:v>
                </c:pt>
              </c:strCache>
            </c:strRef>
          </c:tx>
          <c:spPr>
            <a:ln w="53975" cap="rnd" cmpd="sng" algn="ctr">
              <a:solidFill>
                <a:sysClr val="window" lastClr="FFFFFF">
                  <a:lumMod val="75000"/>
                </a:sysClr>
              </a:solidFill>
              <a:prstDash val="solid"/>
              <a:round/>
              <a:headEnd type="none" w="med" len="med"/>
              <a:tailEnd type="none" w="med" len="med"/>
            </a:ln>
          </c:spPr>
          <c:marker>
            <c:spPr>
              <a:solidFill>
                <a:schemeClr val="bg1">
                  <a:lumMod val="75000"/>
                </a:schemeClr>
              </a:solidFill>
              <a:ln w="60325" cap="rnd" cmpd="sng" algn="ctr">
                <a:solidFill>
                  <a:sysClr val="window" lastClr="FFFFFF">
                    <a:lumMod val="75000"/>
                  </a:sysClr>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Sheet1!$B$2:$B$9</c:f>
              <c:numCache>
                <c:formatCode>0.00</c:formatCode>
                <c:ptCount val="8"/>
                <c:pt idx="0">
                  <c:v>0.9011</c:v>
                </c:pt>
                <c:pt idx="1">
                  <c:v>0.952</c:v>
                </c:pt>
                <c:pt idx="2">
                  <c:v>0.9607</c:v>
                </c:pt>
                <c:pt idx="3">
                  <c:v>0.981</c:v>
                </c:pt>
                <c:pt idx="4">
                  <c:v>0.9934</c:v>
                </c:pt>
                <c:pt idx="5">
                  <c:v>1.0</c:v>
                </c:pt>
                <c:pt idx="6">
                  <c:v>1.0</c:v>
                </c:pt>
                <c:pt idx="7">
                  <c:v>1.0</c:v>
                </c:pt>
              </c:numCache>
            </c:numRef>
          </c:yVal>
          <c:smooth val="0"/>
        </c:ser>
        <c:ser>
          <c:idx val="1"/>
          <c:order val="1"/>
          <c:tx>
            <c:strRef>
              <c:f>Sheet1!$C$1</c:f>
              <c:strCache>
                <c:ptCount val="1"/>
                <c:pt idx="0">
                  <c:v>Internet</c:v>
                </c:pt>
              </c:strCache>
            </c:strRef>
          </c:tx>
          <c:spPr>
            <a:ln w="63500" cap="rnd" cmpd="sng" algn="ctr">
              <a:solidFill>
                <a:sysClr val="windowText" lastClr="000000"/>
              </a:solidFill>
              <a:prstDash val="solid"/>
              <a:round/>
              <a:headEnd type="none" w="med" len="med"/>
              <a:tailEnd type="none" w="med" len="med"/>
            </a:ln>
          </c:spPr>
          <c:marker>
            <c:spPr>
              <a:solidFill>
                <a:schemeClr val="tx1"/>
              </a:solidFill>
              <a:ln w="63500" cap="rnd" cmpd="sng" algn="ctr">
                <a:solidFill>
                  <a:sysClr val="windowText" lastClr="000000"/>
                </a:solidFill>
                <a:prstDash val="solid"/>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Sheet1!$C$2:$C$9</c:f>
              <c:numCache>
                <c:formatCode>0.00</c:formatCode>
                <c:ptCount val="8"/>
                <c:pt idx="0">
                  <c:v>0.9204</c:v>
                </c:pt>
                <c:pt idx="1">
                  <c:v>0.947</c:v>
                </c:pt>
                <c:pt idx="2">
                  <c:v>0.9432</c:v>
                </c:pt>
                <c:pt idx="3">
                  <c:v>0.9507</c:v>
                </c:pt>
                <c:pt idx="4">
                  <c:v>0.9592</c:v>
                </c:pt>
                <c:pt idx="5">
                  <c:v>0.9666</c:v>
                </c:pt>
                <c:pt idx="6">
                  <c:v>0.9758</c:v>
                </c:pt>
                <c:pt idx="7">
                  <c:v>0.986</c:v>
                </c:pt>
              </c:numCache>
            </c:numRef>
          </c:yVal>
          <c:smooth val="0"/>
        </c:ser>
        <c:ser>
          <c:idx val="2"/>
          <c:order val="2"/>
          <c:tx>
            <c:strRef>
              <c:f>Sheet1!$D$1</c:f>
              <c:strCache>
                <c:ptCount val="1"/>
                <c:pt idx="0">
                  <c:v>Internet + Office</c:v>
                </c:pt>
              </c:strCache>
            </c:strRef>
          </c:tx>
          <c:spPr>
            <a:ln w="76200" cap="rnd" cmpd="sng" algn="ctr">
              <a:solidFill>
                <a:srgbClr val="4BACC6"/>
              </a:solidFill>
              <a:prstDash val="sysDot"/>
              <a:round/>
              <a:headEnd type="none" w="med" len="med"/>
              <a:tailEnd type="none" w="med" len="med"/>
            </a:ln>
          </c:spPr>
          <c:marker>
            <c:symbol val="circle"/>
            <c:size val="12"/>
            <c:spPr>
              <a:solidFill>
                <a:schemeClr val="accent5"/>
              </a:solidFill>
              <a:ln w="76200" cap="rnd" cmpd="sng" algn="ctr">
                <a:solidFill>
                  <a:srgbClr val="4BACC6"/>
                </a:solidFill>
                <a:prstDash val="sysDash"/>
                <a:round/>
                <a:headEnd type="none" w="med" len="med"/>
                <a:tailEnd type="none" w="med" len="med"/>
              </a:ln>
            </c:spPr>
          </c:marker>
          <c:xVal>
            <c:numRef>
              <c:f>Sheet1!$A$2:$A$9</c:f>
              <c:numCache>
                <c:formatCode>General</c:formatCode>
                <c:ptCount val="8"/>
                <c:pt idx="0">
                  <c:v>1.0</c:v>
                </c:pt>
                <c:pt idx="1">
                  <c:v>5.0</c:v>
                </c:pt>
                <c:pt idx="2">
                  <c:v>10.0</c:v>
                </c:pt>
                <c:pt idx="3">
                  <c:v>20.0</c:v>
                </c:pt>
                <c:pt idx="4">
                  <c:v>40.0</c:v>
                </c:pt>
                <c:pt idx="5">
                  <c:v>80.0</c:v>
                </c:pt>
                <c:pt idx="6">
                  <c:v>160.0</c:v>
                </c:pt>
                <c:pt idx="7">
                  <c:v>320.0</c:v>
                </c:pt>
              </c:numCache>
            </c:numRef>
          </c:xVal>
          <c:yVal>
            <c:numRef>
              <c:f>Sheet1!$D$2:$D$9</c:f>
              <c:numCache>
                <c:formatCode>0.00</c:formatCode>
                <c:ptCount val="8"/>
                <c:pt idx="0">
                  <c:v>0.9194</c:v>
                </c:pt>
                <c:pt idx="1">
                  <c:v>0.9471</c:v>
                </c:pt>
                <c:pt idx="2">
                  <c:v>0.943</c:v>
                </c:pt>
                <c:pt idx="3">
                  <c:v>0.9514</c:v>
                </c:pt>
                <c:pt idx="4">
                  <c:v>0.9589</c:v>
                </c:pt>
                <c:pt idx="5">
                  <c:v>0.9672</c:v>
                </c:pt>
                <c:pt idx="6">
                  <c:v>0.9775</c:v>
                </c:pt>
                <c:pt idx="7">
                  <c:v>0.988</c:v>
                </c:pt>
              </c:numCache>
            </c:numRef>
          </c:yVal>
          <c:smooth val="0"/>
        </c:ser>
        <c:dLbls>
          <c:showLegendKey val="0"/>
          <c:showVal val="0"/>
          <c:showCatName val="0"/>
          <c:showSerName val="0"/>
          <c:showPercent val="0"/>
          <c:showBubbleSize val="0"/>
        </c:dLbls>
        <c:axId val="-2101893144"/>
        <c:axId val="-2101901016"/>
      </c:scatterChart>
      <c:valAx>
        <c:axId val="-2101893144"/>
        <c:scaling>
          <c:orientation val="minMax"/>
          <c:max val="330.0"/>
          <c:min val="0.0"/>
        </c:scaling>
        <c:delete val="0"/>
        <c:axPos val="b"/>
        <c:numFmt formatCode="General" sourceLinked="1"/>
        <c:majorTickMark val="out"/>
        <c:minorTickMark val="none"/>
        <c:tickLblPos val="nextTo"/>
        <c:txPr>
          <a:bodyPr/>
          <a:lstStyle/>
          <a:p>
            <a:pPr>
              <a:defRPr sz="1800">
                <a:latin typeface="Helvetica"/>
                <a:cs typeface="Helvetica"/>
              </a:defRPr>
            </a:pPr>
            <a:endParaRPr lang="en-US"/>
          </a:p>
        </c:txPr>
        <c:crossAx val="-2101901016"/>
        <c:crosses val="autoZero"/>
        <c:crossBetween val="midCat"/>
        <c:minorUnit val="25.0"/>
      </c:valAx>
      <c:valAx>
        <c:axId val="-2101901016"/>
        <c:scaling>
          <c:orientation val="minMax"/>
          <c:max val="1.0"/>
          <c:min val="0.88"/>
        </c:scaling>
        <c:delete val="0"/>
        <c:axPos val="l"/>
        <c:majorGridlines/>
        <c:numFmt formatCode="0%" sourceLinked="0"/>
        <c:majorTickMark val="out"/>
        <c:minorTickMark val="none"/>
        <c:tickLblPos val="nextTo"/>
        <c:txPr>
          <a:bodyPr/>
          <a:lstStyle/>
          <a:p>
            <a:pPr>
              <a:defRPr sz="1800">
                <a:latin typeface="Helvetica"/>
                <a:cs typeface="Helvetica"/>
              </a:defRPr>
            </a:pPr>
            <a:endParaRPr lang="en-US"/>
          </a:p>
        </c:txPr>
        <c:crossAx val="-2101893144"/>
        <c:crosses val="autoZero"/>
        <c:crossBetween val="midCat"/>
      </c:valAx>
    </c:plotArea>
    <c:legend>
      <c:legendPos val="r"/>
      <c:layout>
        <c:manualLayout>
          <c:xMode val="edge"/>
          <c:yMode val="edge"/>
          <c:x val="0.704492035478324"/>
          <c:y val="0.599697791632087"/>
          <c:w val="0.284292583039189"/>
          <c:h val="0.250732951440196"/>
        </c:manualLayout>
      </c:layout>
      <c:overlay val="0"/>
      <c:txPr>
        <a:bodyPr/>
        <a:lstStyle/>
        <a:p>
          <a:pPr>
            <a:defRPr sz="1500">
              <a:latin typeface="Helvetica"/>
              <a:cs typeface="Helvetica"/>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03993128"/>
        <c:axId val="-2103990008"/>
      </c:barChart>
      <c:catAx>
        <c:axId val="-2103993128"/>
        <c:scaling>
          <c:orientation val="minMax"/>
        </c:scaling>
        <c:delete val="0"/>
        <c:axPos val="b"/>
        <c:majorTickMark val="out"/>
        <c:minorTickMark val="none"/>
        <c:tickLblPos val="nextTo"/>
        <c:crossAx val="-2103990008"/>
        <c:crosses val="autoZero"/>
        <c:auto val="1"/>
        <c:lblAlgn val="ctr"/>
        <c:lblOffset val="100"/>
        <c:noMultiLvlLbl val="0"/>
      </c:catAx>
      <c:valAx>
        <c:axId val="-2103990008"/>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03993128"/>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479317310778"/>
          <c:y val="0.121318383651755"/>
          <c:w val="0.703733052476735"/>
          <c:h val="0.644241370586081"/>
        </c:manualLayout>
      </c:layout>
      <c:barChart>
        <c:barDir val="col"/>
        <c:grouping val="clustered"/>
        <c:varyColors val="0"/>
        <c:ser>
          <c:idx val="0"/>
          <c:order val="0"/>
          <c:tx>
            <c:v>regular</c:v>
          </c:tx>
          <c:spPr>
            <a:solidFill>
              <a:srgbClr val="4C4C4C"/>
            </a:solidFill>
            <a:ln>
              <a:solidFill>
                <a:schemeClr val="tx1">
                  <a:lumMod val="50000"/>
                  <a:lumOff val="50000"/>
                </a:schemeClr>
              </a:solidFill>
            </a:ln>
            <a:effectLst>
              <a:outerShdw blurRad="50800" dist="38100" dir="2700000" algn="tl" rotWithShape="0">
                <a:srgbClr val="000000">
                  <a:alpha val="43000"/>
                </a:srgbClr>
              </a:outerShdw>
            </a:effectLst>
          </c:spPr>
          <c:invertIfNegative val="0"/>
          <c:errBars>
            <c:errBarType val="both"/>
            <c:errValType val="cust"/>
            <c:noEndCap val="0"/>
            <c:plus>
              <c:numRef>
                <c:f>totals!$F$10</c:f>
                <c:numCache>
                  <c:formatCode>General</c:formatCode>
                  <c:ptCount val="1"/>
                  <c:pt idx="0">
                    <c:v>0.0640936392002598</c:v>
                  </c:pt>
                </c:numCache>
              </c:numRef>
            </c:plus>
            <c:minus>
              <c:numRef>
                <c:f>totals!$F$10</c:f>
                <c:numCache>
                  <c:formatCode>General</c:formatCode>
                  <c:ptCount val="1"/>
                  <c:pt idx="0">
                    <c:v>0.0640936392002598</c:v>
                  </c:pt>
                </c:numCache>
              </c:numRef>
            </c:minus>
          </c:errBars>
          <c:val>
            <c:numRef>
              <c:f>(totals!$F$2,totals!$F$4,totals!$F$6,totals!$F$8)</c:f>
              <c:numCache>
                <c:formatCode>General</c:formatCode>
                <c:ptCount val="4"/>
                <c:pt idx="0">
                  <c:v>0.107142857142857</c:v>
                </c:pt>
                <c:pt idx="1">
                  <c:v>0.210526315789475</c:v>
                </c:pt>
                <c:pt idx="2">
                  <c:v>0.0707547169811327</c:v>
                </c:pt>
                <c:pt idx="3">
                  <c:v>0.17857142857143</c:v>
                </c:pt>
              </c:numCache>
            </c:numRef>
          </c:val>
        </c:ser>
        <c:ser>
          <c:idx val="1"/>
          <c:order val="1"/>
          <c:tx>
            <c:v>probabilistic</c:v>
          </c:tx>
          <c:spPr>
            <a:solidFill>
              <a:schemeClr val="accent6">
                <a:lumMod val="60000"/>
                <a:lumOff val="40000"/>
              </a:schemeClr>
            </a:solidFill>
            <a:ln w="19050" cmpd="sng">
              <a:solidFill>
                <a:schemeClr val="accent6">
                  <a:lumMod val="75000"/>
                  <a:alpha val="73000"/>
                </a:schemeClr>
              </a:solidFill>
              <a:prstDash val="dash"/>
            </a:ln>
            <a:effectLst>
              <a:outerShdw blurRad="50800" dist="38100" dir="2700000" algn="tl" rotWithShape="0">
                <a:srgbClr val="000000">
                  <a:alpha val="43000"/>
                </a:srgbClr>
              </a:outerShdw>
            </a:effectLst>
          </c:spPr>
          <c:invertIfNegative val="0"/>
          <c:dPt>
            <c:idx val="0"/>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dPt>
            <c:idx val="2"/>
            <c:invertIfNegative val="0"/>
            <c:bubble3D val="0"/>
            <c:spPr>
              <a:solidFill>
                <a:schemeClr val="accent6">
                  <a:lumMod val="60000"/>
                  <a:lumOff val="40000"/>
                </a:schemeClr>
              </a:solidFill>
              <a:ln w="19050" cmpd="sng">
                <a:solidFill>
                  <a:schemeClr val="accent6">
                    <a:lumMod val="75000"/>
                    <a:alpha val="73000"/>
                  </a:schemeClr>
                </a:solidFill>
                <a:prstDash val="solid"/>
              </a:ln>
              <a:effectLst>
                <a:outerShdw blurRad="50800" dist="38100" dir="2700000" algn="tl" rotWithShape="0">
                  <a:srgbClr val="000000">
                    <a:alpha val="43000"/>
                  </a:srgbClr>
                </a:outerShdw>
              </a:effectLst>
            </c:spPr>
          </c:dPt>
          <c:errBars>
            <c:errBarType val="both"/>
            <c:errValType val="cust"/>
            <c:noEndCap val="0"/>
            <c:plus>
              <c:numRef>
                <c:f>totals!$F$11</c:f>
                <c:numCache>
                  <c:formatCode>General</c:formatCode>
                  <c:ptCount val="1"/>
                  <c:pt idx="0">
                    <c:v>0.00844057054846047</c:v>
                  </c:pt>
                </c:numCache>
              </c:numRef>
            </c:plus>
            <c:minus>
              <c:numRef>
                <c:f>totals!$F$11</c:f>
                <c:numCache>
                  <c:formatCode>General</c:formatCode>
                  <c:ptCount val="1"/>
                  <c:pt idx="0">
                    <c:v>0.00844057054846047</c:v>
                  </c:pt>
                </c:numCache>
              </c:numRef>
            </c:minus>
          </c:errBars>
          <c:val>
            <c:numRef>
              <c:f>(totals!$F$3,totals!$F$5,totals!$F$7,totals!$F$9)</c:f>
              <c:numCache>
                <c:formatCode>General</c:formatCode>
                <c:ptCount val="4"/>
                <c:pt idx="0">
                  <c:v>0.0178571428571429</c:v>
                </c:pt>
                <c:pt idx="1">
                  <c:v>0.0</c:v>
                </c:pt>
                <c:pt idx="2">
                  <c:v>0.00471698113207553</c:v>
                </c:pt>
                <c:pt idx="3">
                  <c:v>0.0</c:v>
                </c:pt>
              </c:numCache>
            </c:numRef>
          </c:val>
        </c:ser>
        <c:dLbls>
          <c:showLegendKey val="0"/>
          <c:showVal val="0"/>
          <c:showCatName val="0"/>
          <c:showSerName val="0"/>
          <c:showPercent val="0"/>
          <c:showBubbleSize val="0"/>
        </c:dLbls>
        <c:gapWidth val="150"/>
        <c:axId val="-2101242440"/>
        <c:axId val="-2101239320"/>
      </c:barChart>
      <c:catAx>
        <c:axId val="-2101242440"/>
        <c:scaling>
          <c:orientation val="minMax"/>
        </c:scaling>
        <c:delete val="0"/>
        <c:axPos val="b"/>
        <c:majorTickMark val="out"/>
        <c:minorTickMark val="none"/>
        <c:tickLblPos val="nextTo"/>
        <c:crossAx val="-2101239320"/>
        <c:crosses val="autoZero"/>
        <c:auto val="1"/>
        <c:lblAlgn val="ctr"/>
        <c:lblOffset val="100"/>
        <c:noMultiLvlLbl val="0"/>
      </c:catAx>
      <c:valAx>
        <c:axId val="-2101239320"/>
        <c:scaling>
          <c:orientation val="minMax"/>
          <c:min val="0.0"/>
        </c:scaling>
        <c:delete val="0"/>
        <c:axPos val="l"/>
        <c:majorGridlines/>
        <c:title>
          <c:tx>
            <c:rich>
              <a:bodyPr rot="-5400000" vert="horz"/>
              <a:lstStyle/>
              <a:p>
                <a:pPr>
                  <a:defRPr sz="1600"/>
                </a:pPr>
                <a:r>
                  <a:rPr lang="en-US" sz="1600"/>
                  <a:t>Percent Missed</a:t>
                </a:r>
              </a:p>
            </c:rich>
          </c:tx>
          <c:layout/>
          <c:overlay val="0"/>
        </c:title>
        <c:numFmt formatCode="0%" sourceLinked="0"/>
        <c:majorTickMark val="out"/>
        <c:minorTickMark val="none"/>
        <c:tickLblPos val="nextTo"/>
        <c:crossAx val="-2101242440"/>
        <c:crosses val="autoZero"/>
        <c:crossBetween val="between"/>
      </c:valAx>
    </c:plotArea>
    <c:legend>
      <c:legendPos val="b"/>
      <c:layout>
        <c:manualLayout>
          <c:xMode val="edge"/>
          <c:yMode val="edge"/>
          <c:x val="0.322304282083019"/>
          <c:y val="0.00519006645420512"/>
          <c:w val="0.671936406038438"/>
          <c:h val="0.110139888025776"/>
        </c:manualLayout>
      </c:layout>
      <c:overlay val="0"/>
      <c:spPr>
        <a:noFill/>
      </c:spPr>
      <c:txPr>
        <a:bodyPr/>
        <a:lstStyle/>
        <a:p>
          <a:pPr>
            <a:defRPr sz="1600"/>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(PAUSE TO MAKE SURE VIDEOS PLAY) Here we see Annie </a:t>
            </a:r>
            <a:r>
              <a:rPr lang="en-US" baseline="0" dirty="0" smtClean="0"/>
              <a:t>attempting to activate a desktop icon.  The video on the right shows her attempts to activate this desktop icon, and is unedited and lasts 1 minute, 40 seconds.  The video on the left cycles through 3 clips that illustrate her two main pointing problems: slipping off a target (which she did 5 times) and difficulty smoothly moving the cursor making sporadic movements.   </a:t>
            </a:r>
          </a:p>
          <a:p>
            <a:endParaRPr lang="en-US" baseline="0" dirty="0" smtClean="0"/>
          </a:p>
          <a:p>
            <a:r>
              <a:rPr lang="en-US" baseline="0" dirty="0" smtClean="0"/>
              <a:t>IF video doesn’t play go back to previous slide</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Application</a:t>
            </a:r>
            <a:r>
              <a:rPr lang="en-US" baseline="0" dirty="0" smtClean="0"/>
              <a:t> popularity differed a lot from group to group</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data has been segmented, we can calculate performance metric</a:t>
            </a:r>
            <a:r>
              <a:rPr lang="en-US" baseline="0" dirty="0" smtClean="0"/>
              <a:t>s – which quantify the pointing action.  Examples of metrics I calculate include movement velocity, number of direction changes during movement, and distance slipped during a button press.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literally decades</a:t>
            </a:r>
            <a:r>
              <a:rPr lang="en-US" baseline="0" dirty="0" smtClean="0"/>
              <a:t> of HCI studies of </a:t>
            </a:r>
            <a:r>
              <a:rPr lang="en-US" dirty="0" smtClean="0"/>
              <a:t>pointing behavior in the lab, </a:t>
            </a:r>
            <a:r>
              <a:rPr lang="en-US" baseline="0" dirty="0" smtClean="0"/>
              <a:t>and many metrics have been developed to measure different aspects of motion. In our analysis, we chose to investigate metrics that had been previously used in laboratory studies to measure clicking and movement problems of older adults and individuals with motor impairments.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smtClean="0"/>
          </a:p>
          <a:p>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summarize our</a:t>
            </a:r>
            <a:r>
              <a:rPr lang="en-US" baseline="0" dirty="0" smtClean="0"/>
              <a:t> laptop findings: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found that motor impaired participants had</a:t>
            </a:r>
            <a:r>
              <a:rPr lang="en-US" baseline="0" dirty="0" smtClean="0"/>
              <a:t> “lowest” performance and able bodied participants had the “highest” across the following features.  These findings are consistent with prior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don’t know exactly why</a:t>
            </a:r>
            <a:r>
              <a:rPr lang="en-US" baseline="0" dirty="0" smtClean="0"/>
              <a:t> older adults and motor impaired participants showed b</a:t>
            </a:r>
            <a:r>
              <a:rPr lang="en-US" dirty="0" smtClean="0"/>
              <a:t>etter performance during game</a:t>
            </a:r>
            <a:r>
              <a:rPr lang="en-US" baseline="0" dirty="0" smtClean="0"/>
              <a:t> play.  This</a:t>
            </a:r>
            <a:r>
              <a:rPr lang="en-US" dirty="0" smtClean="0"/>
              <a:t> may be due</a:t>
            </a:r>
            <a:r>
              <a:rPr lang="en-US" baseline="0" dirty="0" smtClean="0"/>
              <a:t> to higher motivation, engagement, or confidence about the next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used our </a:t>
            </a:r>
            <a:r>
              <a:rPr lang="en-US" baseline="0" dirty="0" smtClean="0"/>
              <a:t>real world data from our laptop deployment to assess real world use. </a:t>
            </a:r>
          </a:p>
          <a:p>
            <a:endParaRPr lang="en-US" dirty="0" smtClean="0"/>
          </a:p>
          <a:p>
            <a:r>
              <a:rPr lang="en-US" dirty="0" smtClean="0"/>
              <a:t>We used Internet</a:t>
            </a:r>
            <a:r>
              <a:rPr lang="en-US" baseline="0" dirty="0" smtClean="0"/>
              <a:t> and Microsoft office data </a:t>
            </a:r>
            <a:r>
              <a:rPr lang="en-US" dirty="0" smtClean="0"/>
              <a:t>to build predictive models that distinguished</a:t>
            </a:r>
            <a:r>
              <a:rPr lang="en-US" baseline="0" dirty="0" smtClean="0"/>
              <a:t> between two performance groups: able bodied participants, and motor impaired and older adults. We distinguish between these groups using a two level model where the first level is a two way classifier between these two groups, and makes a prediction based on one motion sample. The second level uses a windowed average to make predictions over a series of samples. </a:t>
            </a:r>
          </a:p>
          <a:p>
            <a:endParaRPr lang="en-US" baseline="0" dirty="0" smtClean="0"/>
          </a:p>
          <a:p>
            <a:r>
              <a:rPr lang="en-US" baseline="0" dirty="0" smtClean="0"/>
              <a:t>These predictive models were built using only Internet and Microsoft Office data (because CRUMBS was unable to retrieve the size and location of many of the targets in games).  Using this data we generated over 70 features (using both click and pause segmentation techniques)… </a:t>
            </a:r>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first level of our classifier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predicted </a:t>
            </a:r>
            <a:r>
              <a:rPr lang="en-US" sz="1200" kern="1200" baseline="0" dirty="0" smtClean="0">
                <a:solidFill>
                  <a:schemeClr val="tx1"/>
                </a:solidFill>
                <a:latin typeface="+mn-lt"/>
                <a:ea typeface="+mn-ea"/>
                <a:cs typeface="+mn-cs"/>
              </a:rPr>
              <a:t>which group performed a given movement sample.  The second level of our classifier </a:t>
            </a:r>
            <a:r>
              <a:rPr lang="en-US" sz="1200" kern="1200" dirty="0" smtClean="0">
                <a:solidFill>
                  <a:schemeClr val="tx1"/>
                </a:solidFill>
                <a:latin typeface="+mn-lt"/>
                <a:ea typeface="+mn-ea"/>
                <a:cs typeface="+mn-cs"/>
              </a:rPr>
              <a:t>aggregated successive predictions</a:t>
            </a:r>
            <a:r>
              <a:rPr lang="en-US" sz="1200" kern="1200" baseline="0" dirty="0" smtClean="0">
                <a:solidFill>
                  <a:schemeClr val="tx1"/>
                </a:solidFill>
                <a:latin typeface="+mn-lt"/>
                <a:ea typeface="+mn-ea"/>
                <a:cs typeface="+mn-cs"/>
              </a:rPr>
              <a:t> over</a:t>
            </a:r>
            <a:r>
              <a:rPr lang="en-US" sz="1200" kern="1200" dirty="0" smtClean="0">
                <a:solidFill>
                  <a:schemeClr val="tx1"/>
                </a:solidFill>
                <a:latin typeface="+mn-lt"/>
                <a:ea typeface="+mn-ea"/>
                <a:cs typeface="+mn-cs"/>
              </a:rPr>
              <a:t> several</a:t>
            </a:r>
            <a:r>
              <a:rPr lang="en-US" sz="1200" kern="1200" baseline="0" dirty="0" smtClean="0">
                <a:solidFill>
                  <a:schemeClr val="tx1"/>
                </a:solidFill>
                <a:latin typeface="+mn-lt"/>
                <a:ea typeface="+mn-ea"/>
                <a:cs typeface="+mn-cs"/>
              </a:rPr>
              <a:t> movements.  This is known as a “sliding window”</a:t>
            </a:r>
            <a:r>
              <a:rPr lang="en-US"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Are you convinced? We’ll talk later about issues with this – from the machine learning to the fact that we had such</a:t>
            </a:r>
            <a:r>
              <a:rPr lang="en-US" sz="1200" kern="1200" baseline="0" dirty="0" smtClean="0">
                <a:solidFill>
                  <a:schemeClr val="tx1"/>
                </a:solidFill>
                <a:latin typeface="+mn-lt"/>
                <a:ea typeface="+mn-ea"/>
                <a:cs typeface="+mn-cs"/>
              </a:rPr>
              <a:t> a simplistic cut to the lack of a real world deployment</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Specifically, we aggregated predictions from a variety of window sizes (1, 5,10, 20, 40, 80,160, 320 samples) and used a voting model to classify predictions of able-bodied vs. OA or MI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this sliding window increased</a:t>
            </a:r>
            <a:r>
              <a:rPr lang="en-US" baseline="0" dirty="0" smtClean="0"/>
              <a:t> accuracy by 5% with a window size of 5.</a:t>
            </a:r>
            <a:r>
              <a:rPr lang="en-US" sz="1200" kern="1200" dirty="0" smtClean="0">
                <a:solidFill>
                  <a:schemeClr val="tx1"/>
                </a:solidFill>
                <a:latin typeface="+mn-lt"/>
                <a:ea typeface="+mn-ea"/>
                <a:cs typeface="+mn-cs"/>
              </a:rPr>
              <a:t>  As we increased</a:t>
            </a:r>
            <a:r>
              <a:rPr lang="en-US" sz="1200" kern="1200" baseline="0" dirty="0" smtClean="0">
                <a:solidFill>
                  <a:schemeClr val="tx1"/>
                </a:solidFill>
                <a:latin typeface="+mn-lt"/>
                <a:ea typeface="+mn-ea"/>
                <a:cs typeface="+mn-cs"/>
              </a:rPr>
              <a:t> the window size</a:t>
            </a:r>
            <a:r>
              <a:rPr lang="en-US" sz="1200" kern="1200" dirty="0" smtClean="0">
                <a:solidFill>
                  <a:schemeClr val="tx1"/>
                </a:solidFill>
                <a:latin typeface="+mn-lt"/>
                <a:ea typeface="+mn-ea"/>
                <a:cs typeface="+mn-cs"/>
              </a:rPr>
              <a:t>, we got better estimates.</a:t>
            </a:r>
            <a:r>
              <a:rPr lang="en-US" sz="1200" kern="1200" baseline="0" dirty="0" smtClean="0">
                <a:solidFill>
                  <a:schemeClr val="tx1"/>
                </a:solidFill>
                <a:latin typeface="+mn-lt"/>
                <a:ea typeface="+mn-ea"/>
                <a:cs typeface="+mn-cs"/>
              </a:rPr>
              <a:t>  Given that we are studying real world use, it is relatively easy for us to collect dozens or hundreds of examples of use to use for these windows.</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as we increase our window size, we require more</a:t>
            </a:r>
            <a:r>
              <a:rPr lang="en-US" sz="1200" kern="1200" baseline="0" dirty="0" smtClean="0">
                <a:solidFill>
                  <a:schemeClr val="tx1"/>
                </a:solidFill>
                <a:latin typeface="+mn-lt"/>
                <a:ea typeface="+mn-ea"/>
                <a:cs typeface="+mn-cs"/>
              </a:rPr>
              <a:t> samples before we can make our first prediction.  Additionally, there is a diminishing returns effect where adding more samples provides a smaller improvement to accuracy.</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1" dirty="0" smtClean="0">
                <a:solidFill>
                  <a:schemeClr val="bg1"/>
                </a:solidFill>
              </a:rPr>
              <a:t>Collected hundreds of hours of real world use from 27 people with and without pointing problems </a:t>
            </a:r>
          </a:p>
          <a:p>
            <a:pPr lvl="0">
              <a:buFont typeface="Arial"/>
              <a:buNone/>
            </a:pPr>
            <a:endParaRPr lang="en-US" dirty="0" smtClean="0"/>
          </a:p>
          <a:p>
            <a:pPr lvl="0">
              <a:buFont typeface="Arial"/>
              <a:buNone/>
            </a:pPr>
            <a:r>
              <a:rPr lang="en-US" dirty="0" smtClean="0"/>
              <a:t>We</a:t>
            </a:r>
            <a:r>
              <a:rPr lang="en-US" baseline="0" dirty="0" smtClean="0"/>
              <a:t> ran our pilot study at UCP Pittsburgh, and installed t</a:t>
            </a:r>
            <a:r>
              <a:rPr lang="en-US" dirty="0" smtClean="0"/>
              <a:t>wo desktop computers in a pre-existing computer lab.  Participants were able</a:t>
            </a:r>
            <a:r>
              <a:rPr lang="en-US" baseline="0" dirty="0" smtClean="0"/>
              <a:t> to use these computers whenever they wanted (during a class or their free time) and perform any tasks they wanted.  These computers are still collecting data at UCP, and for the first year of this study, they did not have internet access.  </a:t>
            </a:r>
            <a:endParaRPr lang="en-US" dirty="0" smtClean="0"/>
          </a:p>
          <a:p>
            <a:pPr lvl="0">
              <a:buFont typeface="Arial"/>
              <a:buNone/>
            </a:pPr>
            <a:r>
              <a:rPr lang="en-US" dirty="0" smtClean="0"/>
              <a:t>We recruited twelve participants with pointing problems due to motor and/or cognitive impairments for this pilot study</a:t>
            </a:r>
          </a:p>
          <a:p>
            <a:pPr lvl="0">
              <a:buFont typeface="Arial"/>
              <a:buNone/>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35</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Demonstration</a:t>
            </a:r>
            <a:r>
              <a:rPr lang="en-US" baseline="0" dirty="0" smtClean="0"/>
              <a:t> of broad applicability of tool.</a:t>
            </a:r>
          </a:p>
          <a:p>
            <a:endParaRPr lang="en-US" baseline="0" dirty="0" smtClean="0"/>
          </a:p>
          <a:p>
            <a:r>
              <a:rPr lang="en-US" baseline="0" dirty="0" smtClean="0"/>
              <a:t>Taking same capability, using for something new. For people who have difficulty with pointing. Pointing position doesn’t accurately reflect intent.</a:t>
            </a:r>
          </a:p>
          <a:p>
            <a:endParaRPr lang="en-US" baseline="0" dirty="0" smtClean="0"/>
          </a:p>
          <a:p>
            <a:r>
              <a:rPr lang="en-US" baseline="0" dirty="0" smtClean="0"/>
              <a:t>Treat this as a new form of uncertainty.</a:t>
            </a:r>
          </a:p>
          <a:p>
            <a:endParaRPr lang="en-US" baseline="0" dirty="0" smtClean="0"/>
          </a:p>
          <a:p>
            <a:r>
              <a:rPr lang="en-US" baseline="0" dirty="0" smtClean="0"/>
              <a:t>To test this idea, we collected 419 clicks from 4 people with motor impairments</a:t>
            </a:r>
          </a:p>
          <a:p>
            <a:endParaRPr lang="en-US" baseline="0" dirty="0" smtClean="0"/>
          </a:p>
          <a:p>
            <a:r>
              <a:rPr lang="en-US" baseline="0" dirty="0" smtClean="0"/>
              <a:t>We used our framework to </a:t>
            </a:r>
            <a:r>
              <a:rPr lang="en-US" baseline="0" dirty="0" err="1" smtClean="0"/>
              <a:t>determing</a:t>
            </a:r>
            <a:r>
              <a:rPr lang="en-US" baseline="0" dirty="0" smtClean="0"/>
              <a:t> what would happen if their input was handled probabilistically. As you can see, error drops significantly when compared to conventional input.</a:t>
            </a:r>
          </a:p>
        </p:txBody>
      </p:sp>
      <p:sp>
        <p:nvSpPr>
          <p:cNvPr id="4" name="Slide Number Placeholder 3"/>
          <p:cNvSpPr>
            <a:spLocks noGrp="1"/>
          </p:cNvSpPr>
          <p:nvPr>
            <p:ph type="sldNum" sz="quarter" idx="10"/>
          </p:nvPr>
        </p:nvSpPr>
        <p:spPr/>
        <p:txBody>
          <a:bodyPr/>
          <a:lstStyle/>
          <a:p>
            <a:fld id="{818218BC-7D2C-407B-A9AC-791ABFA3CB69}"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you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1112823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 the</a:t>
            </a:r>
            <a:r>
              <a:rPr lang="en-US" baseline="0" dirty="0" smtClean="0"/>
              <a:t> </a:t>
            </a:r>
            <a:r>
              <a:rPr lang="en-US" i="1" baseline="0" dirty="0" smtClean="0"/>
              <a:t>right</a:t>
            </a:r>
            <a:r>
              <a:rPr lang="en-US" i="0" baseline="0" dirty="0" smtClean="0"/>
              <a:t> thing (what people need) requires an understanding of people.. Find a behavior of interest?</a:t>
            </a:r>
          </a:p>
          <a:p>
            <a:endParaRPr lang="en-US" i="0" baseline="0" dirty="0" smtClean="0"/>
          </a:p>
          <a:p>
            <a:r>
              <a:rPr lang="en-US" i="0" baseline="0" dirty="0" smtClean="0"/>
              <a:t>What’s currently available may not be what we need – how do we bridge the gap? Machine learning? Sensors? Etc. </a:t>
            </a:r>
            <a:endParaRPr lang="en-US" dirty="0"/>
          </a:p>
        </p:txBody>
      </p:sp>
      <p:sp>
        <p:nvSpPr>
          <p:cNvPr id="4" name="Slide Number Placeholder 3"/>
          <p:cNvSpPr>
            <a:spLocks noGrp="1"/>
          </p:cNvSpPr>
          <p:nvPr>
            <p:ph type="sldNum" sz="quarter" idx="10"/>
          </p:nvPr>
        </p:nvSpPr>
        <p:spPr/>
        <p:txBody>
          <a:bodyPr/>
          <a:lstStyle/>
          <a:p>
            <a:fld id="{CD7B9C0D-F733-9B46-8798-0FF718B49442}" type="slidenum">
              <a:rPr lang="en-US" smtClean="0"/>
              <a:pPr/>
              <a:t>42</a:t>
            </a:fld>
            <a:endParaRPr lang="en-US"/>
          </a:p>
        </p:txBody>
      </p:sp>
    </p:spTree>
    <p:extLst>
      <p:ext uri="{BB962C8B-B14F-4D97-AF65-F5344CB8AC3E}">
        <p14:creationId xmlns:p14="http://schemas.microsoft.com/office/powerpoint/2010/main" val="6114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D985DD-AE63-054A-87DE-A48BDB8075BA}" type="slidenum">
              <a:rPr lang="en-US"/>
              <a:pPr/>
              <a:t>43</a:t>
            </a:fld>
            <a:endParaRPr lang="en-US"/>
          </a:p>
        </p:txBody>
      </p:sp>
      <p:sp>
        <p:nvSpPr>
          <p:cNvPr id="7096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9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sentence about what </a:t>
            </a:r>
            <a:r>
              <a:rPr lang="en-US" dirty="0" err="1"/>
              <a:t>momento</a:t>
            </a:r>
            <a:r>
              <a:rPr lang="en-US" dirty="0"/>
              <a:t> is </a:t>
            </a:r>
            <a:r>
              <a:rPr lang="en-US" dirty="0" smtClean="0"/>
              <a:t>: </a:t>
            </a:r>
            <a:r>
              <a:rPr lang="en-US" sz="1200" b="1" dirty="0" err="1" smtClean="0">
                <a:solidFill>
                  <a:srgbClr val="5F5F5F"/>
                </a:solidFill>
                <a:latin typeface="Trebuchet MS" charset="0"/>
              </a:rPr>
              <a:t>Momento</a:t>
            </a:r>
            <a:r>
              <a:rPr lang="en-US" sz="1200" b="1" dirty="0" smtClean="0">
                <a:solidFill>
                  <a:srgbClr val="5F5F5F"/>
                </a:solidFill>
                <a:latin typeface="Trebuchet MS" charset="0"/>
              </a:rPr>
              <a:t>: Support for Situated Ubicomp Experimentation</a:t>
            </a:r>
          </a:p>
          <a:p>
            <a:endParaRPr lang="en-US" dirty="0"/>
          </a:p>
          <a:p>
            <a:r>
              <a:rPr lang="en-US" dirty="0"/>
              <a:t>SUPPORTING EVAL, NOT PROTOTYPE </a:t>
            </a:r>
            <a:r>
              <a:rPr lang="en-US" dirty="0" smtClean="0"/>
              <a:t>BUILDING</a:t>
            </a:r>
          </a:p>
          <a:p>
            <a:r>
              <a:rPr lang="en-US" dirty="0" smtClean="0"/>
              <a:t>Supports </a:t>
            </a:r>
            <a:r>
              <a:rPr lang="en-US" dirty="0" err="1" smtClean="0"/>
              <a:t>needfinding</a:t>
            </a:r>
            <a:r>
              <a:rPr lang="en-US" dirty="0" smtClean="0"/>
              <a:t> too </a:t>
            </a:r>
            <a:endParaRPr lang="en-US" dirty="0"/>
          </a:p>
          <a:p>
            <a:r>
              <a:rPr lang="en-US" dirty="0" smtClean="0"/>
              <a:t>Value for deciding what to capture?</a:t>
            </a:r>
          </a:p>
          <a:p>
            <a:r>
              <a:rPr lang="en-US" dirty="0" smtClean="0"/>
              <a:t>Make</a:t>
            </a:r>
            <a:r>
              <a:rPr lang="en-US" baseline="0" dirty="0" smtClean="0"/>
              <a:t> sure no bullet points are there on these slides that aren’t necessary for the talk (cut and paste)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We</a:t>
            </a:r>
            <a:r>
              <a:rPr lang="en-US" baseline="0" dirty="0" smtClean="0"/>
              <a:t> have been collecting real world data using laptops for almost a year.  In this study, we give our participants identical hardware: a DELL laptop with an external USB mouse.  Participants who did not have access to the internet at home or work, received a wireless modem.</a:t>
            </a:r>
          </a:p>
          <a:p>
            <a:r>
              <a:rPr lang="en-US" baseline="0" dirty="0" smtClean="0"/>
              <a:t>&lt;click&gt;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Our laptop deployment includes 4	individuals with motor impairments (2 of whom were also in our desktop study), 4 able bodied individuals (we recruited from CMU through a newsboard advertisement), and 8 older adults (a group of women who have known each other for years, are mostly computer novices, and meet monthly at Blueroof Technologies).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70% of the</a:t>
            </a:r>
            <a:r>
              <a:rPr lang="en-US" baseline="0" dirty="0" smtClean="0"/>
              <a:t> data we collected was from older adults – and most of this was game data (such as freecell, spider solitaire, mahjonng etc).  Overall, </a:t>
            </a:r>
            <a:r>
              <a:rPr lang="en-US" dirty="0" smtClean="0"/>
              <a:t>over 50% of all data collected was from games, and 25% from Internet use.  </a:t>
            </a:r>
          </a:p>
          <a:p>
            <a:endParaRPr lang="en-US" dirty="0" smtClean="0"/>
          </a:p>
          <a:p>
            <a:r>
              <a:rPr lang="en-US" dirty="0" smtClean="0"/>
              <a:t>----</a:t>
            </a:r>
          </a:p>
          <a:p>
            <a:r>
              <a:rPr lang="en-US" sz="1200" kern="1200" dirty="0" smtClean="0">
                <a:solidFill>
                  <a:schemeClr val="tx1"/>
                </a:solidFill>
                <a:latin typeface="+mn-lt"/>
                <a:ea typeface="+mn-ea"/>
                <a:cs typeface="+mn-cs"/>
              </a:rPr>
              <a:t>Traumatic Brain Injury, occasional tremor</a:t>
            </a:r>
          </a:p>
          <a:p>
            <a:r>
              <a:rPr lang="en-US" sz="1200" kern="1200" dirty="0" smtClean="0">
                <a:solidFill>
                  <a:schemeClr val="tx1"/>
                </a:solidFill>
                <a:latin typeface="+mn-lt"/>
                <a:ea typeface="+mn-ea"/>
                <a:cs typeface="+mn-cs"/>
              </a:rPr>
              <a:t>Cerebral Palsy, Spinal Cord Injury, Traumatic Brain Injury</a:t>
            </a:r>
          </a:p>
          <a:p>
            <a:r>
              <a:rPr lang="en-US" sz="1200" kern="1200" dirty="0" smtClean="0">
                <a:solidFill>
                  <a:schemeClr val="tx1"/>
                </a:solidFill>
                <a:latin typeface="+mn-lt"/>
                <a:ea typeface="+mn-ea"/>
                <a:cs typeface="+mn-cs"/>
              </a:rPr>
              <a:t>Paralyzed from the waist down, memory and motor impairments (including an intermittent tremor). </a:t>
            </a:r>
          </a:p>
          <a:p>
            <a:r>
              <a:rPr lang="en-US" sz="1200" kern="1200" dirty="0" smtClean="0">
                <a:solidFill>
                  <a:schemeClr val="tx1"/>
                </a:solidFill>
                <a:latin typeface="+mn-lt"/>
                <a:ea typeface="+mn-ea"/>
                <a:cs typeface="+mn-cs"/>
              </a:rPr>
              <a:t>Cerebral Palsy, arthritis, upper extremity impairment, cannot move right limb.</a:t>
            </a:r>
          </a:p>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153EF-48E0-054D-922D-F79CA3963AB0}" type="slidenum">
              <a:rPr lang="en-US"/>
              <a:pPr/>
              <a:t>44</a:t>
            </a:fld>
            <a:endParaRPr lang="en-US"/>
          </a:p>
        </p:txBody>
      </p:sp>
      <p:sp>
        <p:nvSpPr>
          <p:cNvPr id="8212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1251" name="Rectangle 3"/>
          <p:cNvSpPr>
            <a:spLocks noGrp="1" noChangeArrowheads="1"/>
          </p:cNvSpPr>
          <p:nvPr>
            <p:ph type="body" idx="1"/>
          </p:nvPr>
        </p:nvSpPr>
        <p:spPr/>
        <p:txBody>
          <a:bodyPr/>
          <a:lstStyle/>
          <a:p>
            <a:r>
              <a:rPr lang="en-US" dirty="0" smtClean="0"/>
              <a:t>Fixed</a:t>
            </a:r>
            <a:r>
              <a:rPr lang="en-US" baseline="0" dirty="0" smtClean="0"/>
              <a:t> client also possible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45</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B2F15-2857-D643-812B-2F6BF405A4A7}" type="slidenum">
              <a:rPr lang="en-US"/>
              <a:pPr/>
              <a:t>46</a:t>
            </a:fld>
            <a:endParaRPr lang="en-US"/>
          </a:p>
        </p:txBody>
      </p:sp>
      <p:sp>
        <p:nvSpPr>
          <p:cNvPr id="7116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1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smtClean="0"/>
              <a:t>deploying </a:t>
            </a:r>
            <a:r>
              <a:rPr lang="en-US" dirty="0"/>
              <a:t>a system that allows you to evaluate a concept (might include a rough prototype). Almost a probe --</a:t>
            </a:r>
            <a:r>
              <a:rPr lang="en-US" dirty="0" err="1"/>
              <a:t>ver</a:t>
            </a:r>
            <a:r>
              <a:rPr lang="en-US" dirty="0"/>
              <a:t> advanced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28E25-624E-094A-A2F1-64D2FAB0CDF9}" type="slidenum">
              <a:rPr lang="en-US"/>
              <a:pPr/>
              <a:t>47</a:t>
            </a:fld>
            <a:endParaRPr lang="en-US"/>
          </a:p>
        </p:txBody>
      </p:sp>
      <p:sp>
        <p:nvSpPr>
          <p:cNvPr id="71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48</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521E88-1A1B-4E42-AD43-9E4FFDFBED23}" type="slidenum">
              <a:rPr lang="en-US"/>
              <a:pPr/>
              <a:t>49</a:t>
            </a:fld>
            <a:endParaRPr lang="en-US"/>
          </a:p>
        </p:txBody>
      </p:sp>
      <p:sp>
        <p:nvSpPr>
          <p:cNvPr id="6922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2227" name="Rectangle 3"/>
          <p:cNvSpPr>
            <a:spLocks noGrp="1" noChangeArrowheads="1"/>
          </p:cNvSpPr>
          <p:nvPr>
            <p:ph type="body" idx="1"/>
          </p:nvPr>
        </p:nvSpPr>
        <p:spPr/>
        <p:txBody>
          <a:bodyPr/>
          <a:lstStyle/>
          <a:p>
            <a:r>
              <a:rPr lang="en-US"/>
              <a:t>Experimenters can also use a simple rule system to automate feedback or to send notifications to participants throughout the day.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9902-0FB5-494C-9CB0-EB55362CF7AF}" type="slidenum">
              <a:rPr lang="en-US"/>
              <a:pPr/>
              <a:t>50</a:t>
            </a:fld>
            <a:endParaRPr lang="en-US"/>
          </a:p>
        </p:txBody>
      </p:sp>
      <p:sp>
        <p:nvSpPr>
          <p:cNvPr id="7157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15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Let’s you monitor and respond to incoming events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844D-3719-C84B-AA91-0D2208BC4F22}" type="slidenum">
              <a:rPr lang="en-US"/>
              <a:pPr/>
              <a:t>51</a:t>
            </a:fld>
            <a:endParaRPr lang="en-US"/>
          </a:p>
        </p:txBody>
      </p:sp>
      <p:sp>
        <p:nvSpPr>
          <p:cNvPr id="850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50947" name="Rectangle 3"/>
          <p:cNvSpPr>
            <a:spLocks noGrp="1" noChangeArrowheads="1"/>
          </p:cNvSpPr>
          <p:nvPr>
            <p:ph type="body" idx="1"/>
          </p:nvPr>
        </p:nvSpPr>
        <p:spPr/>
        <p:txBody>
          <a:bodyPr/>
          <a:lstStyle/>
          <a:p>
            <a:r>
              <a:rPr lang="en-US"/>
              <a:t>With this infrastructure, Momento can support a broad array of studies. </a:t>
            </a:r>
          </a:p>
          <a:p>
            <a:endParaRPr lang="en-US"/>
          </a:p>
          <a:p>
            <a:r>
              <a:rPr lang="en-US"/>
              <a:t>…</a:t>
            </a:r>
          </a:p>
          <a:p>
            <a:endParaRPr lang="en-US"/>
          </a:p>
          <a:p>
            <a:r>
              <a:rPr lang="en-US"/>
              <a:t>For example, the rule system can also be used to implement location and proximity sensitive mobile-based games and other applications.</a:t>
            </a:r>
          </a:p>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52</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79243-C905-754C-B082-F8F86B12FA5D}" type="slidenum">
              <a:rPr lang="en-US"/>
              <a:pPr/>
              <a:t>53</a:t>
            </a:fld>
            <a:endParaRPr lang="en-US"/>
          </a:p>
        </p:txBody>
      </p:sp>
      <p:sp>
        <p:nvSpPr>
          <p:cNvPr id="7362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3625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8084" tIns="44042" rIns="88084" bIns="44042"/>
          <a:lstStyle/>
          <a:p>
            <a:pPr>
              <a:buFont typeface="Wingdings" charset="0"/>
              <a:buNone/>
            </a:pPr>
            <a:r>
              <a:rPr lang="en-US" sz="2400" dirty="0" smtClean="0"/>
              <a:t>Usable/lowers floor:</a:t>
            </a:r>
          </a:p>
          <a:p>
            <a:pPr lvl="1">
              <a:buFont typeface="Wingdings" charset="0"/>
              <a:buNone/>
            </a:pPr>
            <a:r>
              <a:rPr lang="ja-JP" altLang="en-US" sz="2000" dirty="0" smtClean="0"/>
              <a:t>“</a:t>
            </a:r>
            <a:r>
              <a:rPr lang="en-US" sz="2000" dirty="0" smtClean="0"/>
              <a:t>Developing</a:t>
            </a:r>
            <a:r>
              <a:rPr lang="ja-JP" altLang="en-US" sz="2000" dirty="0" smtClean="0"/>
              <a:t>”</a:t>
            </a:r>
            <a:r>
              <a:rPr lang="en-US" sz="2000" dirty="0" smtClean="0"/>
              <a:t> Scribe4Me: 3 configuration actions</a:t>
            </a:r>
          </a:p>
          <a:p>
            <a:pPr lvl="1">
              <a:buFont typeface="Wingdings" charset="0"/>
              <a:buNone/>
            </a:pPr>
            <a:r>
              <a:rPr lang="en-US" sz="2000" dirty="0" smtClean="0"/>
              <a:t>Testing Scribe4Me: 3 configuration actions</a:t>
            </a:r>
          </a:p>
          <a:p>
            <a:pPr>
              <a:buFont typeface="Wingdings" charset="0"/>
              <a:buNone/>
            </a:pPr>
            <a:r>
              <a:rPr lang="en-US" sz="2400" dirty="0" smtClean="0"/>
              <a:t>Successfully supports evaluation</a:t>
            </a:r>
          </a:p>
          <a:p>
            <a:pPr lvl="1">
              <a:buFont typeface="Wingdings" charset="0"/>
              <a:buNone/>
            </a:pPr>
            <a:r>
              <a:rPr lang="en-US" sz="2000" dirty="0" smtClean="0"/>
              <a:t>4 studies</a:t>
            </a:r>
          </a:p>
          <a:p>
            <a:pPr lvl="1">
              <a:buFont typeface="Wingdings" charset="0"/>
              <a:buNone/>
            </a:pPr>
            <a:r>
              <a:rPr lang="en-US" sz="2000" dirty="0" smtClean="0"/>
              <a:t>2 weeks to 3 months in length</a:t>
            </a:r>
          </a:p>
          <a:p>
            <a:pPr lvl="1">
              <a:buFont typeface="Wingdings" charset="0"/>
              <a:buNone/>
            </a:pPr>
            <a:r>
              <a:rPr lang="en-US" sz="2000" dirty="0" smtClean="0"/>
              <a:t>Varying levels of involvement by our team</a:t>
            </a:r>
          </a:p>
          <a:p>
            <a:pPr lvl="1">
              <a:buFont typeface="Wingdings" charset="0"/>
              <a:buNone/>
            </a:pPr>
            <a:endParaRPr lang="en-US" sz="2000"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use the following study design collect real world pointing data: We lend computers to our participants that run our unobtrusive logging software (will describe on the next slide).  During our first meeting we perform a traditional laboratory clicking task, after that, participants have full control over all study logistics.  They have the freedom to choose what they do with the computers, when the logging software is on, how frequently they use the computers, and they also get to decide the duration of any given session.</a:t>
            </a:r>
          </a:p>
        </p:txBody>
      </p:sp>
      <p:sp>
        <p:nvSpPr>
          <p:cNvPr id="4" name="Slide Number Placeholder 3"/>
          <p:cNvSpPr>
            <a:spLocks noGrp="1"/>
          </p:cNvSpPr>
          <p:nvPr>
            <p:ph type="sldNum" sz="quarter" idx="10"/>
          </p:nvPr>
        </p:nvSpPr>
        <p:spPr/>
        <p:txBody>
          <a:bodyPr/>
          <a:lstStyle/>
          <a:p>
            <a:fld id="{979D7619-0867-664A-AE7E-43C50A79035A}" type="slidenum">
              <a:rPr lang="en-US" smtClean="0"/>
              <a:pPr/>
              <a:t>11</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583D4-F7D5-CB4F-A8A8-85BC82F940F6}" type="slidenum">
              <a:rPr lang="en-US"/>
              <a:pPr/>
              <a:t>54</a:t>
            </a:fld>
            <a:endParaRPr lang="en-US"/>
          </a:p>
        </p:txBody>
      </p:sp>
      <p:sp>
        <p:nvSpPr>
          <p:cNvPr id="424962"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2496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dirty="0" smtClean="0">
                <a:solidFill>
                  <a:schemeClr val="bg1"/>
                </a:solidFill>
              </a:rPr>
              <a:t>Audio provides cues about</a:t>
            </a:r>
          </a:p>
          <a:p>
            <a:pPr marL="400050" lvl="1" indent="0"/>
            <a:r>
              <a:rPr lang="en-US" dirty="0" smtClean="0">
                <a:solidFill>
                  <a:schemeClr val="bg1"/>
                </a:solidFill>
              </a:rPr>
              <a:t>What’s going on around you</a:t>
            </a:r>
          </a:p>
          <a:p>
            <a:pPr lvl="1"/>
            <a:r>
              <a:rPr lang="en-US" dirty="0" smtClean="0">
                <a:solidFill>
                  <a:schemeClr val="bg1"/>
                </a:solidFill>
              </a:rPr>
              <a:t>Problems (car, leaky faucet, </a:t>
            </a:r>
            <a:r>
              <a:rPr lang="en-US" i="1" dirty="0" smtClean="0">
                <a:solidFill>
                  <a:schemeClr val="bg1"/>
                </a:solidFill>
              </a:rPr>
              <a:t>etc.</a:t>
            </a:r>
            <a:r>
              <a:rPr lang="en-US" dirty="0" smtClean="0">
                <a:solidFill>
                  <a:schemeClr val="bg1"/>
                </a:solidFill>
              </a:rPr>
              <a:t>)</a:t>
            </a:r>
          </a:p>
          <a:p>
            <a:pPr lvl="1"/>
            <a:r>
              <a:rPr lang="en-US" dirty="0" smtClean="0">
                <a:solidFill>
                  <a:schemeClr val="bg1"/>
                </a:solidFill>
              </a:rPr>
              <a:t>Alarms, alerts, the unexpected</a:t>
            </a:r>
          </a:p>
          <a:p>
            <a:r>
              <a:rPr lang="en-US" dirty="0" smtClean="0">
                <a:solidFill>
                  <a:schemeClr val="bg1"/>
                </a:solidFill>
              </a:rPr>
              <a:t>Existing technology for the deaf </a:t>
            </a:r>
            <a:br>
              <a:rPr lang="en-US" dirty="0" smtClean="0">
                <a:solidFill>
                  <a:schemeClr val="bg1"/>
                </a:solidFill>
              </a:rPr>
            </a:br>
            <a:r>
              <a:rPr lang="en-US" dirty="0" smtClean="0">
                <a:solidFill>
                  <a:schemeClr val="bg1"/>
                </a:solidFill>
              </a:rPr>
              <a:t>is typically</a:t>
            </a:r>
          </a:p>
          <a:p>
            <a:pPr lvl="1"/>
            <a:r>
              <a:rPr lang="en-US" dirty="0" smtClean="0">
                <a:solidFill>
                  <a:schemeClr val="bg1"/>
                </a:solidFill>
              </a:rPr>
              <a:t>Not mobile</a:t>
            </a:r>
          </a:p>
          <a:p>
            <a:pPr lvl="1"/>
            <a:r>
              <a:rPr lang="en-US" dirty="0" smtClean="0">
                <a:solidFill>
                  <a:schemeClr val="bg1"/>
                </a:solidFill>
              </a:rPr>
              <a:t>Specific to a subset of sounds</a:t>
            </a:r>
          </a:p>
          <a:p>
            <a:pPr lvl="1"/>
            <a:endParaRPr lang="en-US" sz="2000" dirty="0" smtClean="0"/>
          </a:p>
          <a:p>
            <a:pPr lvl="1"/>
            <a:r>
              <a:rPr lang="en-US" sz="2000" dirty="0" err="1" smtClean="0"/>
              <a:t>Momento</a:t>
            </a:r>
            <a:r>
              <a:rPr lang="en-US" sz="2000" dirty="0" smtClean="0"/>
              <a:t> Mobile Client </a:t>
            </a:r>
            <a:r>
              <a:rPr lang="en-US" sz="1600" dirty="0" smtClean="0">
                <a:solidFill>
                  <a:schemeClr val="bg2"/>
                </a:solidFill>
              </a:rPr>
              <a:t>[Carter </a:t>
            </a:r>
            <a:r>
              <a:rPr lang="ja-JP" altLang="en-US" sz="1600" dirty="0" smtClean="0">
                <a:solidFill>
                  <a:schemeClr val="bg2"/>
                </a:solidFill>
              </a:rPr>
              <a:t>‘</a:t>
            </a:r>
            <a:r>
              <a:rPr lang="en-US" sz="1600" dirty="0" smtClean="0">
                <a:solidFill>
                  <a:schemeClr val="bg2"/>
                </a:solidFill>
              </a:rPr>
              <a:t>06] </a:t>
            </a:r>
            <a:r>
              <a:rPr lang="en-US" sz="2000" dirty="0" smtClean="0"/>
              <a:t>to capture &amp; transmit audio</a:t>
            </a:r>
          </a:p>
          <a:p>
            <a:pPr lvl="2"/>
            <a:r>
              <a:rPr lang="en-US" sz="1800" dirty="0" smtClean="0"/>
              <a:t>Users asked to take a photo with requests</a:t>
            </a:r>
          </a:p>
          <a:p>
            <a:pPr lvl="2"/>
            <a:r>
              <a:rPr lang="en-US" sz="1800" dirty="0" smtClean="0"/>
              <a:t>Sends two 15-second WAV files (8KHz mono, 115 kb each)</a:t>
            </a:r>
          </a:p>
          <a:p>
            <a:pPr lvl="2"/>
            <a:r>
              <a:rPr lang="en-US" sz="1800" dirty="0" smtClean="0"/>
              <a:t>2-4 minutes to transmit via GPRS</a:t>
            </a:r>
          </a:p>
          <a:p>
            <a:pPr lvl="1"/>
            <a:r>
              <a:rPr lang="en-US" sz="2000" dirty="0" smtClean="0"/>
              <a:t>Devices: I-mate PDA2K, Windows Mobile system</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917DF-BB36-7244-B6AC-0A6B33C58012}" type="slidenum">
              <a:rPr lang="en-US"/>
              <a:pPr/>
              <a:t>55</a:t>
            </a:fld>
            <a:endParaRPr lang="en-US"/>
          </a:p>
        </p:txBody>
      </p:sp>
      <p:sp>
        <p:nvSpPr>
          <p:cNvPr id="457730" name="Rectangle 2"/>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lIns="86493" tIns="43247" rIns="86493" bIns="43247"/>
          <a:lstStyle/>
          <a:p>
            <a:r>
              <a:rPr lang="en-US"/>
              <a:t>Study: [read]… Due to some scheduling problems, hardware issues, and network connectivity problems, users ended up completing between 7 and 15 days of the study (</a:t>
            </a:r>
            <a:r>
              <a:rPr lang="en-US" sz="900">
                <a:cs typeface="Times New Roman" charset="0"/>
              </a:rPr>
              <a:t>7, 8, 10, 13, 14, 15).</a:t>
            </a:r>
          </a:p>
          <a:p>
            <a:endParaRPr lang="en-US"/>
          </a:p>
          <a:p>
            <a:r>
              <a:rPr lang="en-US"/>
              <a:t>Participants – hearing: [read]… 3 had some hearing with aids or cochlear implants, which they used during the study.</a:t>
            </a:r>
          </a:p>
          <a:p>
            <a:endParaRPr lang="en-US"/>
          </a:p>
          <a:p>
            <a:r>
              <a:rPr lang="en-US"/>
              <a:t>Data - Diary: Users completed a daily email diary. We ask questions about each request, like </a:t>
            </a:r>
            <a:r>
              <a:rPr lang="en-US" i="1"/>
              <a:t>why did you make the request</a:t>
            </a:r>
            <a:r>
              <a:rPr lang="en-US"/>
              <a:t>, </a:t>
            </a:r>
            <a:r>
              <a:rPr lang="en-US" i="1"/>
              <a:t>how useful was the response, </a:t>
            </a:r>
            <a:r>
              <a:rPr lang="en-US"/>
              <a:t>and</a:t>
            </a:r>
            <a:r>
              <a:rPr lang="en-US" i="1"/>
              <a:t> could it have been improved (where were you</a:t>
            </a:r>
            <a:r>
              <a:rPr lang="en-US"/>
              <a:t>, </a:t>
            </a:r>
            <a:r>
              <a:rPr lang="en-US" i="1"/>
              <a:t>which request today was most important to you and why)</a:t>
            </a:r>
            <a:r>
              <a:rPr lang="en-US"/>
              <a:t>?</a:t>
            </a:r>
          </a:p>
          <a:p>
            <a:endParaRPr lang="en-US"/>
          </a:p>
          <a:p>
            <a:r>
              <a:rPr lang="en-US"/>
              <a:t>Requests: for each request, we have the audio, a photo, and a transcription. I am going to play for you an example of some audio requests we received, which will give you a sense for the quality and the types of situations people used the tool. I am avoiding audio that includes conversations for privacy reasons.</a:t>
            </a:r>
          </a:p>
          <a:p>
            <a:r>
              <a:rPr lang="en-US"/>
              <a:t>	- grocery, airport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10 min</a:t>
            </a:r>
          </a:p>
          <a:p>
            <a:r>
              <a:rPr lang="en-US" dirty="0" smtClean="0"/>
              <a:t>In order to </a:t>
            </a:r>
            <a:r>
              <a:rPr lang="en-US" baseline="0" dirty="0" smtClean="0"/>
              <a:t>unobtrusively capture real world pointing behavior across any application in Windows XP, we developed the CRUMBS logging software. CRUMBS captures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t>
            </a:r>
            <a:r>
              <a:rPr lang="en-US" baseline="0" dirty="0" smtClean="0"/>
              <a:t>e found that our study protocol worked for all three populations.  We believe that this protocol worked particularly well for our older adults and motor impaired participants because they had external support.</a:t>
            </a:r>
          </a:p>
          <a:p>
            <a:r>
              <a:rPr lang="en-US" baseline="0" dirty="0" smtClean="0"/>
              <a:t>  </a:t>
            </a:r>
          </a:p>
          <a:p>
            <a:r>
              <a:rPr lang="en-US" baseline="0" dirty="0" smtClean="0"/>
              <a:t>The older adults in our study frequently worked together and taught each other how to use the computers (both during their monthly meetings at Blueroof and outside these meetings).  </a:t>
            </a:r>
          </a:p>
          <a:p>
            <a:endParaRPr lang="en-US" baseline="0" dirty="0" smtClean="0"/>
          </a:p>
          <a:p>
            <a:r>
              <a:rPr lang="en-US" baseline="0" dirty="0" smtClean="0"/>
              <a:t>Our motor impaired participants at UCP received support from the staff there who would help them set up the laptops, and allowed them to use their laptops during classes. </a:t>
            </a:r>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In</a:t>
            </a:r>
            <a:r>
              <a:rPr lang="en-US" baseline="0" dirty="0" smtClean="0"/>
              <a:t> general, participants were pretty enthusiastic about being in this study – likely because they were excited to have access to a laptop.  We also we found our participants used these laptops as if they were their own: they decorated them, and carried them around in unique bags.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aseline="0" dirty="0" smtClean="0">
              <a:solidFill>
                <a:schemeClr val="bg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solidFill>
                  <a:schemeClr val="bg1"/>
                </a:solidFill>
              </a:rPr>
              <a:t>I really enjoyed conducting this study because I got to see how much of a positive impact these laptops had on our participants lives, and watch many of our participants learn how to use computers.</a:t>
            </a:r>
          </a:p>
          <a:p>
            <a:endParaRPr lang="en-US" baseline="0"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17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smtClean="0"/>
              <a:t>Removed samples with more than 10 minutes of pause data </a:t>
            </a:r>
          </a:p>
          <a:p>
            <a:pPr marL="457200" marR="0" lvl="1" indent="0" algn="l" defTabSz="457200" rtl="0" eaLnBrk="1" fontAlgn="auto" latinLnBrk="0" hangingPunct="1">
              <a:lnSpc>
                <a:spcPct val="100000"/>
              </a:lnSpc>
              <a:spcBef>
                <a:spcPts val="0"/>
              </a:spcBef>
              <a:spcAft>
                <a:spcPts val="0"/>
              </a:spcAft>
              <a:buClrTx/>
              <a:buSzTx/>
              <a:buFont typeface="Arial"/>
              <a:buChar char="•"/>
              <a:tabLst/>
              <a:defRPr/>
            </a:pPr>
            <a:r>
              <a:rPr lang="en-US" dirty="0" smtClean="0"/>
              <a:t>Removed windows and targets that were larger than 2000 pixels</a:t>
            </a:r>
          </a:p>
          <a:p>
            <a:pPr lvl="1">
              <a:buFont typeface="Arial"/>
              <a:buChar char="•"/>
            </a:pP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2/2/15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fld id="{B492EFCD-E8A8-A844-B149-7BF5964E5F77}" type="datetime1">
              <a:rPr lang="en-US"/>
              <a:pPr/>
              <a:t>2/2/15</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fld id="{9D292786-976B-D740-B4B0-AA86479C19F9}" type="datetime1">
              <a:rPr lang="en-US"/>
              <a:pPr/>
              <a:t>2/2/15</a:t>
            </a:fld>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2/2/15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file://localhost/Users/jmankoff/Documents/administration/students/amy%20hurst/dissertation/talk/full-length-desktop.mov" TargetMode="External"/><Relationship Id="rId2" Type="http://schemas.openxmlformats.org/officeDocument/2006/relationships/video" Target="file://localhost/Users/jmankoff/Documents/administration/students/amy%20hurst/dissertation/talk/full-length-desktop.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3.png"/><Relationship Id="rId5" Type="http://schemas.openxmlformats.org/officeDocument/2006/relationships/oleObject" Target="../embeddings/oleObject1.bin"/><Relationship Id="rId6"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3.png"/><Relationship Id="rId5" Type="http://schemas.openxmlformats.org/officeDocument/2006/relationships/oleObject" Target="../embeddings/oleObject2.bin"/><Relationship Id="rId6"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3.png"/><Relationship Id="rId5" Type="http://schemas.openxmlformats.org/officeDocument/2006/relationships/oleObject" Target="../embeddings/oleObject3.bin"/><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oleObject" Target="../embeddings/oleObject4.bin"/><Relationship Id="rId8" Type="http://schemas.openxmlformats.org/officeDocument/2006/relationships/image" Target="../media/image29.png"/><Relationship Id="rId9" Type="http://schemas.openxmlformats.org/officeDocument/2006/relationships/image" Target="../media/image23.png"/><Relationship Id="rId1" Type="http://schemas.openxmlformats.org/officeDocument/2006/relationships/vmlDrawing" Target="../drawings/vmlDrawing4.vml"/><Relationship Id="rId2"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oleObject" Target="../embeddings/oleObject5.bin"/><Relationship Id="rId8" Type="http://schemas.openxmlformats.org/officeDocument/2006/relationships/image" Target="../media/image29.png"/><Relationship Id="rId9" Type="http://schemas.openxmlformats.org/officeDocument/2006/relationships/image" Target="../media/image23.png"/><Relationship Id="rId1" Type="http://schemas.openxmlformats.org/officeDocument/2006/relationships/vmlDrawing" Target="../drawings/vmlDrawing5.vml"/><Relationship Id="rId2"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328577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33375"/>
            <a:ext cx="7620000" cy="711200"/>
          </a:xfrm>
        </p:spPr>
        <p:txBody>
          <a:bodyPr/>
          <a:lstStyle/>
          <a:p>
            <a:r>
              <a:rPr lang="en-US" smtClean="0"/>
              <a:t>Human Issues </a:t>
            </a:r>
            <a:r>
              <a:rPr lang="en-US" dirty="0" smtClean="0"/>
              <a:t>in Data Collection</a:t>
            </a:r>
            <a:endParaRPr lang="en-US" dirty="0"/>
          </a:p>
        </p:txBody>
      </p:sp>
      <p:sp>
        <p:nvSpPr>
          <p:cNvPr id="16" name="Subtitle 15"/>
          <p:cNvSpPr>
            <a:spLocks noGrp="1"/>
          </p:cNvSpPr>
          <p:nvPr>
            <p:ph idx="1"/>
          </p:nvPr>
        </p:nvSpPr>
        <p:spPr>
          <a:xfrm>
            <a:off x="3581400" y="1268413"/>
            <a:ext cx="5562600" cy="4968875"/>
          </a:xfrm>
        </p:spPr>
        <p:txBody>
          <a:bodyPr anchor="t"/>
          <a:lstStyle/>
          <a:p>
            <a:r>
              <a:rPr lang="en-US" dirty="0" smtClean="0"/>
              <a:t>Unobtrusive logging software</a:t>
            </a:r>
          </a:p>
          <a:p>
            <a:endParaRPr lang="en-US" dirty="0" smtClean="0"/>
          </a:p>
          <a:p>
            <a:r>
              <a:rPr lang="en-US" dirty="0" smtClean="0"/>
              <a:t>Participant has full control over study logistics</a:t>
            </a:r>
          </a:p>
          <a:p>
            <a:pPr lvl="1">
              <a:buFont typeface="Arial"/>
              <a:buChar char="•"/>
            </a:pPr>
            <a:r>
              <a:rPr lang="en-US" dirty="0" smtClean="0"/>
              <a:t>Task</a:t>
            </a:r>
          </a:p>
          <a:p>
            <a:pPr lvl="1">
              <a:buFont typeface="Arial"/>
              <a:buChar char="•"/>
            </a:pPr>
            <a:r>
              <a:rPr lang="en-US" dirty="0" smtClean="0"/>
              <a:t>Collected information</a:t>
            </a:r>
          </a:p>
          <a:p>
            <a:pPr lvl="1">
              <a:buFont typeface="Arial"/>
              <a:buChar char="•"/>
            </a:pPr>
            <a:r>
              <a:rPr lang="en-US" dirty="0" smtClean="0"/>
              <a:t>Frequency and duration</a:t>
            </a:r>
          </a:p>
          <a:p>
            <a:endParaRPr lang="en-US" dirty="0" smtClean="0"/>
          </a:p>
          <a:p>
            <a:r>
              <a:rPr lang="en-US" dirty="0" smtClean="0"/>
              <a:t>Desktop and laptop use</a:t>
            </a:r>
          </a:p>
        </p:txBody>
      </p:sp>
      <p:pic>
        <p:nvPicPr>
          <p:cNvPr id="6" name="Picture 5" descr="Picture 022.jpg"/>
          <p:cNvPicPr>
            <a:picLocks noChangeAspect="1"/>
          </p:cNvPicPr>
          <p:nvPr/>
        </p:nvPicPr>
        <p:blipFill>
          <a:blip r:embed="rId3"/>
          <a:stretch>
            <a:fillRect/>
          </a:stretch>
        </p:blipFill>
        <p:spPr>
          <a:xfrm>
            <a:off x="457200" y="1295400"/>
            <a:ext cx="2936875" cy="1819275"/>
          </a:xfrm>
          <a:prstGeom prst="rect">
            <a:avLst/>
          </a:prstGeom>
        </p:spPr>
      </p:pic>
      <p:pic>
        <p:nvPicPr>
          <p:cNvPr id="284677" name="Picture 146"/>
          <p:cNvPicPr>
            <a:picLocks noChangeArrowheads="1"/>
          </p:cNvPicPr>
          <p:nvPr/>
        </p:nvPicPr>
        <p:blipFill>
          <a:blip r:embed="rId4"/>
          <a:srcRect/>
          <a:stretch>
            <a:fillRect/>
          </a:stretch>
        </p:blipFill>
        <p:spPr bwMode="auto">
          <a:xfrm>
            <a:off x="1981200" y="3276600"/>
            <a:ext cx="1412875" cy="1055751"/>
          </a:xfrm>
          <a:prstGeom prst="rect">
            <a:avLst/>
          </a:prstGeom>
          <a:noFill/>
        </p:spPr>
      </p:pic>
      <p:pic>
        <p:nvPicPr>
          <p:cNvPr id="284679" name="Picture 147"/>
          <p:cNvPicPr>
            <a:picLocks noChangeArrowheads="1"/>
          </p:cNvPicPr>
          <p:nvPr/>
        </p:nvPicPr>
        <p:blipFill>
          <a:blip r:embed="rId5"/>
          <a:srcRect/>
          <a:stretch>
            <a:fillRect/>
          </a:stretch>
        </p:blipFill>
        <p:spPr bwMode="auto">
          <a:xfrm>
            <a:off x="472440" y="3276600"/>
            <a:ext cx="1407621" cy="1055752"/>
          </a:xfrm>
          <a:prstGeom prst="rect">
            <a:avLst/>
          </a:prstGeom>
          <a:noFill/>
        </p:spPr>
      </p:pic>
      <p:pic>
        <p:nvPicPr>
          <p:cNvPr id="284678" name="Picture 145"/>
          <p:cNvPicPr>
            <a:picLocks noChangeArrowheads="1"/>
          </p:cNvPicPr>
          <p:nvPr/>
        </p:nvPicPr>
        <p:blipFill>
          <a:blip r:embed="rId6"/>
          <a:srcRect/>
          <a:stretch>
            <a:fillRect/>
          </a:stretch>
        </p:blipFill>
        <p:spPr bwMode="auto">
          <a:xfrm>
            <a:off x="1981200" y="4450795"/>
            <a:ext cx="1412875" cy="1058141"/>
          </a:xfrm>
          <a:prstGeom prst="rect">
            <a:avLst/>
          </a:prstGeom>
          <a:noFill/>
        </p:spPr>
      </p:pic>
      <p:pic>
        <p:nvPicPr>
          <p:cNvPr id="284680" name="Picture 173"/>
          <p:cNvPicPr>
            <a:picLocks noChangeArrowheads="1"/>
          </p:cNvPicPr>
          <p:nvPr/>
        </p:nvPicPr>
        <p:blipFill>
          <a:blip r:embed="rId7"/>
          <a:srcRect/>
          <a:stretch>
            <a:fillRect/>
          </a:stretch>
        </p:blipFill>
        <p:spPr bwMode="auto">
          <a:xfrm>
            <a:off x="472440" y="4446891"/>
            <a:ext cx="1412875" cy="1061797"/>
          </a:xfrm>
          <a:prstGeom prst="rect">
            <a:avLst/>
          </a:prstGeom>
          <a:noFill/>
        </p:spPr>
      </p:pic>
      <p:pic>
        <p:nvPicPr>
          <p:cNvPr id="9" name="Picture 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446" y="3507529"/>
            <a:ext cx="952458" cy="939362"/>
          </a:xfrm>
          <a:prstGeom prst="rect">
            <a:avLst/>
          </a:prstGeom>
          <a:solidFill>
            <a:srgbClr val="FFFFFF"/>
          </a:solidFill>
        </p:spPr>
      </p:pic>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CRUMBS Logging Software</a:t>
            </a:r>
            <a:endParaRPr lang="en-US" dirty="0"/>
          </a:p>
        </p:txBody>
      </p:sp>
      <p:sp>
        <p:nvSpPr>
          <p:cNvPr id="3" name="Content Placeholder 2"/>
          <p:cNvSpPr>
            <a:spLocks noGrp="1"/>
          </p:cNvSpPr>
          <p:nvPr>
            <p:ph idx="1"/>
          </p:nvPr>
        </p:nvSpPr>
        <p:spPr>
          <a:xfrm>
            <a:off x="1258888" y="1268413"/>
            <a:ext cx="7656512" cy="4968875"/>
          </a:xfrm>
        </p:spPr>
        <p:txBody>
          <a:bodyPr/>
          <a:lstStyle/>
          <a:p>
            <a:r>
              <a:rPr lang="en-US" dirty="0" smtClean="0"/>
              <a:t>Capture Real-time User Mouse BehaviorS</a:t>
            </a:r>
          </a:p>
          <a:p>
            <a:pPr lvl="1">
              <a:buFont typeface="Arial"/>
              <a:buChar char="•"/>
            </a:pPr>
            <a:r>
              <a:rPr lang="en-US" dirty="0" smtClean="0"/>
              <a:t>Keyboard and pointer events</a:t>
            </a:r>
          </a:p>
          <a:p>
            <a:pPr lvl="1">
              <a:buFont typeface="Arial"/>
              <a:buChar char="•"/>
            </a:pPr>
            <a:r>
              <a:rPr lang="en-US" dirty="0" smtClean="0"/>
              <a:t>Window events</a:t>
            </a:r>
          </a:p>
          <a:p>
            <a:pPr lvl="1">
              <a:buFont typeface="Arial"/>
              <a:buChar char="•"/>
            </a:pPr>
            <a:r>
              <a:rPr lang="en-US" dirty="0" smtClean="0"/>
              <a:t>Target focus events from </a:t>
            </a:r>
            <a:br>
              <a:rPr lang="en-US" dirty="0" smtClean="0"/>
            </a:br>
            <a:r>
              <a:rPr lang="en-US" dirty="0" smtClean="0"/>
              <a:t>Accessibility API</a:t>
            </a:r>
          </a:p>
          <a:p>
            <a:pPr lvl="1">
              <a:buFont typeface="Arial"/>
              <a:buChar char="•"/>
            </a:pPr>
            <a:r>
              <a:rPr lang="en-US" dirty="0" smtClean="0"/>
              <a:t>Full-screen image captures </a:t>
            </a:r>
            <a:br>
              <a:rPr lang="en-US" dirty="0" smtClean="0"/>
            </a:br>
            <a:r>
              <a:rPr lang="en-US" dirty="0" smtClean="0"/>
              <a:t>on pointer events</a:t>
            </a:r>
          </a:p>
          <a:p>
            <a:pPr marL="228600" lvl="1" indent="0">
              <a:buNone/>
            </a:pPr>
            <a:endParaRPr lang="en-US" dirty="0" smtClean="0"/>
          </a:p>
        </p:txBody>
      </p:sp>
      <p:pic>
        <p:nvPicPr>
          <p:cNvPr id="5" name="Picture 4"/>
          <p:cNvPicPr>
            <a:picLocks noChangeAspect="1"/>
          </p:cNvPicPr>
          <p:nvPr/>
        </p:nvPicPr>
        <p:blipFill>
          <a:blip r:embed="rId3"/>
          <a:srcRect t="8521" b="5680"/>
          <a:stretch>
            <a:fillRect/>
          </a:stretch>
        </p:blipFill>
        <p:spPr>
          <a:xfrm>
            <a:off x="6553200" y="1882775"/>
            <a:ext cx="2083386" cy="2689225"/>
          </a:xfrm>
          <a:prstGeom prst="rect">
            <a:avLst/>
          </a:prstGeom>
        </p:spPr>
      </p:pic>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00_1602.JPG"/>
          <p:cNvPicPr>
            <a:picLocks noGrp="1" noChangeAspect="1"/>
          </p:cNvPicPr>
          <p:nvPr>
            <p:ph idx="1"/>
          </p:nvPr>
        </p:nvPicPr>
        <p:blipFill>
          <a:blip r:embed="rId3"/>
          <a:srcRect l="-7784" r="-7784"/>
          <a:stretch>
            <a:fillRect/>
          </a:stretch>
        </p:blipFill>
        <p:spPr>
          <a:xfrm>
            <a:off x="-741509" y="0"/>
            <a:ext cx="10827992" cy="7027082"/>
          </a:xfrm>
        </p:spPr>
      </p:pic>
      <p:sp>
        <p:nvSpPr>
          <p:cNvPr id="12" name="Title 3"/>
          <p:cNvSpPr txBox="1">
            <a:spLocks/>
          </p:cNvSpPr>
          <p:nvPr/>
        </p:nvSpPr>
        <p:spPr bwMode="auto">
          <a:xfrm>
            <a:off x="6246"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Group Support </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larke.jpg"/>
          <p:cNvPicPr>
            <a:picLocks noGrp="1" noChangeAspect="1"/>
          </p:cNvPicPr>
          <p:nvPr>
            <p:ph idx="1"/>
          </p:nvPr>
        </p:nvPicPr>
        <p:blipFill>
          <a:blip r:embed="rId3"/>
          <a:srcRect l="-52726" r="-52726"/>
          <a:stretch>
            <a:fillRect/>
          </a:stretch>
        </p:blipFill>
        <p:spPr>
          <a:xfrm>
            <a:off x="1402796" y="28891"/>
            <a:ext cx="10522936" cy="6829109"/>
          </a:xfrm>
        </p:spPr>
      </p:pic>
      <p:pic>
        <p:nvPicPr>
          <p:cNvPr id="6" name="Picture 5" descr="laptops.jpg"/>
          <p:cNvPicPr>
            <a:picLocks noChangeAspect="1"/>
          </p:cNvPicPr>
          <p:nvPr/>
        </p:nvPicPr>
        <p:blipFill>
          <a:blip r:embed="rId4"/>
          <a:stretch>
            <a:fillRect/>
          </a:stretch>
        </p:blipFill>
        <p:spPr>
          <a:xfrm>
            <a:off x="0" y="3753282"/>
            <a:ext cx="4139624" cy="3104718"/>
          </a:xfrm>
          <a:prstGeom prst="rect">
            <a:avLst/>
          </a:prstGeom>
        </p:spPr>
      </p:pic>
      <p:sp>
        <p:nvSpPr>
          <p:cNvPr id="8" name="Title 3"/>
          <p:cNvSpPr txBox="1">
            <a:spLocks/>
          </p:cNvSpPr>
          <p:nvPr/>
        </p:nvSpPr>
        <p:spPr bwMode="auto">
          <a:xfrm>
            <a:off x="-76200" y="-39584"/>
            <a:ext cx="9334500"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lgn="just" defTabSz="914400" fontAlgn="base">
              <a:lnSpc>
                <a:spcPct val="90000"/>
              </a:lnSpc>
              <a:spcBef>
                <a:spcPct val="0"/>
              </a:spcBef>
              <a:spcAft>
                <a:spcPct val="0"/>
              </a:spcAft>
              <a:defRPr/>
            </a:pPr>
            <a:r>
              <a:rPr lang="en-US" sz="4000" b="1" kern="0" dirty="0" smtClean="0">
                <a:solidFill>
                  <a:schemeClr val="bg1"/>
                </a:solidFill>
                <a:ea typeface="ヒラギノ角ゴ Pro W3" pitchFamily="-105" charset="-128"/>
                <a:cs typeface="ヒラギノ角ゴ Pro W3" pitchFamily="-105" charset="-128"/>
              </a:rPr>
              <a:t>Attachment and Personalization</a:t>
            </a:r>
            <a:endParaRPr lang="en-US" sz="4000" b="1" kern="0" dirty="0">
              <a:solidFill>
                <a:schemeClr val="bg1"/>
              </a:solidFill>
              <a:ea typeface="ヒラギノ角ゴ Pro W3" pitchFamily="-105" charset="-128"/>
              <a:cs typeface="ヒラギノ角ゴ Pro W3" pitchFamily="-105" charset="-128"/>
            </a:endParaRPr>
          </a:p>
        </p:txBody>
      </p:sp>
      <p:pic>
        <p:nvPicPr>
          <p:cNvPr id="9" name="Picture 8" descr="seniors-with-laptop.jpg"/>
          <p:cNvPicPr/>
          <p:nvPr/>
        </p:nvPicPr>
        <p:blipFill>
          <a:blip r:embed="rId5"/>
          <a:srcRect/>
          <a:stretch>
            <a:fillRect/>
          </a:stretch>
        </p:blipFill>
        <p:spPr bwMode="auto">
          <a:xfrm>
            <a:off x="0" y="1075173"/>
            <a:ext cx="4109914" cy="2708707"/>
          </a:xfrm>
          <a:prstGeom prst="rect">
            <a:avLst/>
          </a:prstGeom>
          <a:noFill/>
          <a:ln w="9525">
            <a:noFill/>
            <a:miter lim="800000"/>
            <a:headEnd/>
            <a:tailEnd/>
          </a:ln>
        </p:spPr>
      </p:pic>
    </p:spTree>
    <p:extLst>
      <p:ext uri="{BB962C8B-B14F-4D97-AF65-F5344CB8AC3E}">
        <p14:creationId xmlns:p14="http://schemas.microsoft.com/office/powerpoint/2010/main" val="51484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27416536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12466644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Also there are lots of anomalies</a:t>
            </a:r>
          </a:p>
        </p:txBody>
      </p:sp>
    </p:spTree>
    <p:extLst>
      <p:ext uri="{BB962C8B-B14F-4D97-AF65-F5344CB8AC3E}">
        <p14:creationId xmlns:p14="http://schemas.microsoft.com/office/powerpoint/2010/main" val="113982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And unexpected differences that made analysis difficult</a:t>
            </a:r>
          </a:p>
        </p:txBody>
      </p:sp>
    </p:spTree>
    <p:extLst>
      <p:ext uri="{BB962C8B-B14F-4D97-AF65-F5344CB8AC3E}">
        <p14:creationId xmlns:p14="http://schemas.microsoft.com/office/powerpoint/2010/main" val="328497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t="4162" b="28851"/>
          <a:stretch/>
        </p:blipFill>
        <p:spPr>
          <a:xfrm>
            <a:off x="1128713" y="332473"/>
            <a:ext cx="7048500" cy="6256125"/>
          </a:xfrm>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31947525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Carefully chosen metrics helped</a:t>
            </a:r>
          </a:p>
        </p:txBody>
      </p:sp>
      <p:sp>
        <p:nvSpPr>
          <p:cNvPr id="3" name="Content Placeholder 2"/>
          <p:cNvSpPr>
            <a:spLocks noGrp="1"/>
          </p:cNvSpPr>
          <p:nvPr>
            <p:ph idx="1"/>
          </p:nvPr>
        </p:nvSpPr>
        <p:spPr>
          <a:xfrm>
            <a:off x="954132" y="1688435"/>
            <a:ext cx="7767334" cy="4379976"/>
          </a:xfrm>
        </p:spPr>
        <p:txBody>
          <a:bodyPr/>
          <a:lstStyle/>
          <a:p>
            <a:pPr marL="228600" lvl="1" indent="0">
              <a:buNone/>
            </a:pPr>
            <a:r>
              <a:rPr lang="en-US" sz="2800" dirty="0" smtClean="0"/>
              <a:t>Do the velocity values match your understanding of the units? </a:t>
            </a:r>
          </a:p>
          <a:p>
            <a:pPr marL="228600" lvl="1" indent="0">
              <a:buNone/>
            </a:pPr>
            <a:endParaRPr lang="en-US" sz="2800" dirty="0" smtClean="0"/>
          </a:p>
          <a:p>
            <a:pPr marL="228600" lvl="1" indent="0">
              <a:buNone/>
            </a:pPr>
            <a:r>
              <a:rPr lang="en-US" sz="2800" dirty="0"/>
              <a:t/>
            </a:r>
            <a:br>
              <a:rPr lang="en-US" sz="2800" dirty="0"/>
            </a:br>
            <a:r>
              <a:rPr lang="en-US" sz="2800" dirty="0" smtClean="0"/>
              <a:t/>
            </a:r>
            <a:br>
              <a:rPr lang="en-US" sz="2800" dirty="0" smtClean="0"/>
            </a:br>
            <a:r>
              <a:rPr lang="en-US" sz="2800" dirty="0"/>
              <a:t/>
            </a:r>
            <a:br>
              <a:rPr lang="en-US" sz="2800" dirty="0"/>
            </a:br>
            <a:endParaRPr lang="en-US" sz="2800" dirty="0"/>
          </a:p>
          <a:p>
            <a:pPr marL="228600" lvl="1" indent="0">
              <a:buNone/>
            </a:pPr>
            <a:endParaRPr lang="en-US" sz="2800" dirty="0" smtClean="0"/>
          </a:p>
          <a:p>
            <a:pPr marL="228600" lvl="1" indent="0">
              <a:buNone/>
            </a:pPr>
            <a:r>
              <a:rPr lang="en-US" sz="2800" dirty="0" smtClean="0"/>
              <a:t>Do they match past work? </a:t>
            </a:r>
            <a:r>
              <a:rPr lang="en-US" sz="2800" dirty="0" err="1" smtClean="0"/>
              <a:t>Keates</a:t>
            </a:r>
            <a:r>
              <a:rPr lang="en-US" sz="2800" dirty="0" smtClean="0"/>
              <a:t> (2005): Able ~112; </a:t>
            </a:r>
            <a:r>
              <a:rPr lang="en-US" sz="2800" dirty="0"/>
              <a:t>Older </a:t>
            </a:r>
            <a:r>
              <a:rPr lang="en-US" sz="2800" dirty="0" smtClean="0"/>
              <a:t>271; Motor 316 </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10575229"/>
              </p:ext>
            </p:extLst>
          </p:nvPr>
        </p:nvGraphicFramePr>
        <p:xfrm>
          <a:off x="954132" y="3080792"/>
          <a:ext cx="7918656" cy="1854200"/>
        </p:xfrm>
        <a:graphic>
          <a:graphicData uri="http://schemas.openxmlformats.org/drawingml/2006/table">
            <a:tbl>
              <a:tblPr firstRow="1" firstCol="1" bandRow="1">
                <a:tableStyleId>{5C22544A-7EE6-4342-B048-85BDC9FD1C3A}</a:tableStyleId>
              </a:tblPr>
              <a:tblGrid>
                <a:gridCol w="898041"/>
                <a:gridCol w="1217142"/>
                <a:gridCol w="1005465"/>
                <a:gridCol w="1234782"/>
                <a:gridCol w="987825"/>
                <a:gridCol w="1585569"/>
                <a:gridCol w="989832"/>
              </a:tblGrid>
              <a:tr h="370840">
                <a:tc>
                  <a:txBody>
                    <a:bodyPr/>
                    <a:lstStyle/>
                    <a:p>
                      <a:endParaRPr lang="en-US" dirty="0"/>
                    </a:p>
                  </a:txBody>
                  <a:tcPr/>
                </a:tc>
                <a:tc gridSpan="2">
                  <a:txBody>
                    <a:bodyPr/>
                    <a:lstStyle/>
                    <a:p>
                      <a:r>
                        <a:rPr lang="en-US" dirty="0" smtClean="0"/>
                        <a:t>Game</a:t>
                      </a:r>
                      <a:endParaRPr lang="en-US" dirty="0"/>
                    </a:p>
                  </a:txBody>
                  <a:tcPr/>
                </a:tc>
                <a:tc hMerge="1">
                  <a:txBody>
                    <a:bodyPr/>
                    <a:lstStyle/>
                    <a:p>
                      <a:endParaRPr lang="en-US"/>
                    </a:p>
                  </a:txBody>
                  <a:tcPr/>
                </a:tc>
                <a:tc gridSpan="2">
                  <a:txBody>
                    <a:bodyPr/>
                    <a:lstStyle/>
                    <a:p>
                      <a:r>
                        <a:rPr lang="en-US" dirty="0" smtClean="0"/>
                        <a:t>Internet</a:t>
                      </a:r>
                      <a:endParaRPr lang="en-US" dirty="0"/>
                    </a:p>
                  </a:txBody>
                  <a:tcPr/>
                </a:tc>
                <a:tc hMerge="1">
                  <a:txBody>
                    <a:bodyPr/>
                    <a:lstStyle/>
                    <a:p>
                      <a:endParaRPr lang="en-US"/>
                    </a:p>
                  </a:txBody>
                  <a:tcPr/>
                </a:tc>
                <a:tc gridSpan="2">
                  <a:txBody>
                    <a:bodyPr/>
                    <a:lstStyle/>
                    <a:p>
                      <a:r>
                        <a:rPr lang="en-US" dirty="0" smtClean="0"/>
                        <a:t>MS Office</a:t>
                      </a:r>
                      <a:endParaRPr lang="en-US" dirty="0"/>
                    </a:p>
                  </a:txBody>
                  <a:tcPr/>
                </a:tc>
                <a:tc hMerge="1">
                  <a:txBody>
                    <a:bodyPr/>
                    <a:lstStyle/>
                    <a:p>
                      <a:endParaRPr lang="en-US"/>
                    </a:p>
                  </a:txBody>
                  <a:tcPr/>
                </a:tc>
              </a:tr>
              <a:tr h="370840">
                <a:tc>
                  <a:txBody>
                    <a:bodyPr/>
                    <a:lstStyle/>
                    <a:p>
                      <a:endParaRPr lang="en-US"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c>
                  <a:txBody>
                    <a:bodyPr/>
                    <a:lstStyle/>
                    <a:p>
                      <a:r>
                        <a:rPr lang="en-US" b="1" dirty="0" smtClean="0"/>
                        <a:t>Mean (</a:t>
                      </a:r>
                      <a:r>
                        <a:rPr lang="en-US" b="1" dirty="0" err="1" smtClean="0"/>
                        <a:t>ms</a:t>
                      </a:r>
                      <a:r>
                        <a:rPr lang="en-US" b="1" dirty="0" smtClean="0"/>
                        <a:t>)</a:t>
                      </a:r>
                      <a:endParaRPr lang="en-US" b="1" dirty="0"/>
                    </a:p>
                  </a:txBody>
                  <a:tcPr/>
                </a:tc>
                <a:tc>
                  <a:txBody>
                    <a:bodyPr/>
                    <a:lstStyle/>
                    <a:p>
                      <a:r>
                        <a:rPr lang="en-US" b="1" dirty="0" smtClean="0"/>
                        <a:t>SD</a:t>
                      </a:r>
                      <a:endParaRPr lang="en-US" b="1" dirty="0"/>
                    </a:p>
                  </a:txBody>
                  <a:tcPr/>
                </a:tc>
              </a:tr>
              <a:tr h="370840">
                <a:tc>
                  <a:txBody>
                    <a:bodyPr/>
                    <a:lstStyle/>
                    <a:p>
                      <a:r>
                        <a:rPr lang="en-US" dirty="0" smtClean="0"/>
                        <a:t>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147.236</a:t>
                      </a:r>
                      <a:endParaRPr lang="en-US" dirty="0"/>
                    </a:p>
                  </a:txBody>
                  <a:tcPr/>
                </a:tc>
                <a:tc>
                  <a:txBody>
                    <a:bodyPr/>
                    <a:lstStyle/>
                    <a:p>
                      <a:r>
                        <a:rPr lang="en-US" dirty="0" smtClean="0"/>
                        <a:t>15.912</a:t>
                      </a:r>
                      <a:endParaRPr lang="en-US" dirty="0"/>
                    </a:p>
                  </a:txBody>
                  <a:tcPr/>
                </a:tc>
                <a:tc>
                  <a:txBody>
                    <a:bodyPr/>
                    <a:lstStyle/>
                    <a:p>
                      <a:r>
                        <a:rPr lang="en-US" dirty="0" smtClean="0"/>
                        <a:t>128.526</a:t>
                      </a:r>
                      <a:endParaRPr lang="en-US" dirty="0"/>
                    </a:p>
                  </a:txBody>
                  <a:tcPr/>
                </a:tc>
                <a:tc>
                  <a:txBody>
                    <a:bodyPr/>
                    <a:lstStyle/>
                    <a:p>
                      <a:r>
                        <a:rPr lang="en-US" dirty="0" smtClean="0"/>
                        <a:t>10.1733</a:t>
                      </a:r>
                      <a:endParaRPr lang="en-US" dirty="0"/>
                    </a:p>
                  </a:txBody>
                  <a:tcPr/>
                </a:tc>
              </a:tr>
              <a:tr h="370840">
                <a:tc>
                  <a:txBody>
                    <a:bodyPr/>
                    <a:lstStyle/>
                    <a:p>
                      <a:r>
                        <a:rPr lang="en-US" dirty="0" smtClean="0"/>
                        <a:t>Older</a:t>
                      </a:r>
                      <a:endParaRPr lang="en-US" dirty="0"/>
                    </a:p>
                  </a:txBody>
                  <a:tcPr/>
                </a:tc>
                <a:tc>
                  <a:txBody>
                    <a:bodyPr/>
                    <a:lstStyle/>
                    <a:p>
                      <a:r>
                        <a:rPr lang="en-US" dirty="0" smtClean="0"/>
                        <a:t>226.845</a:t>
                      </a:r>
                      <a:endParaRPr lang="en-US" dirty="0"/>
                    </a:p>
                  </a:txBody>
                  <a:tcPr/>
                </a:tc>
                <a:tc>
                  <a:txBody>
                    <a:bodyPr/>
                    <a:lstStyle/>
                    <a:p>
                      <a:r>
                        <a:rPr lang="en-US" dirty="0" smtClean="0"/>
                        <a:t>72.801</a:t>
                      </a:r>
                      <a:endParaRPr lang="en-US" dirty="0"/>
                    </a:p>
                  </a:txBody>
                  <a:tcPr/>
                </a:tc>
                <a:tc>
                  <a:txBody>
                    <a:bodyPr/>
                    <a:lstStyle/>
                    <a:p>
                      <a:r>
                        <a:rPr lang="en-US" dirty="0" smtClean="0"/>
                        <a:t>221.076</a:t>
                      </a:r>
                      <a:endParaRPr lang="en-US" dirty="0"/>
                    </a:p>
                  </a:txBody>
                  <a:tcPr/>
                </a:tc>
                <a:tc>
                  <a:txBody>
                    <a:bodyPr/>
                    <a:lstStyle/>
                    <a:p>
                      <a:r>
                        <a:rPr lang="en-US" dirty="0" smtClean="0"/>
                        <a:t>63.239</a:t>
                      </a:r>
                      <a:endParaRPr lang="en-US" dirty="0"/>
                    </a:p>
                  </a:txBody>
                  <a:tcPr/>
                </a:tc>
                <a:tc>
                  <a:txBody>
                    <a:bodyPr/>
                    <a:lstStyle/>
                    <a:p>
                      <a:r>
                        <a:rPr lang="en-US" dirty="0" smtClean="0"/>
                        <a:t>163.282</a:t>
                      </a:r>
                      <a:endParaRPr lang="en-US" dirty="0"/>
                    </a:p>
                  </a:txBody>
                  <a:tcPr/>
                </a:tc>
                <a:tc>
                  <a:txBody>
                    <a:bodyPr/>
                    <a:lstStyle/>
                    <a:p>
                      <a:r>
                        <a:rPr lang="en-US" dirty="0" smtClean="0"/>
                        <a:t>30.4858</a:t>
                      </a:r>
                      <a:endParaRPr lang="en-US" dirty="0"/>
                    </a:p>
                  </a:txBody>
                  <a:tcPr/>
                </a:tc>
              </a:tr>
              <a:tr h="370840">
                <a:tc>
                  <a:txBody>
                    <a:bodyPr/>
                    <a:lstStyle/>
                    <a:p>
                      <a:r>
                        <a:rPr lang="en-US" dirty="0" smtClean="0"/>
                        <a:t>UCP</a:t>
                      </a:r>
                      <a:endParaRPr lang="en-US" dirty="0"/>
                    </a:p>
                  </a:txBody>
                  <a:tcPr/>
                </a:tc>
                <a:tc>
                  <a:txBody>
                    <a:bodyPr/>
                    <a:lstStyle/>
                    <a:p>
                      <a:r>
                        <a:rPr lang="en-US" dirty="0" smtClean="0"/>
                        <a:t>406.756</a:t>
                      </a:r>
                      <a:endParaRPr lang="en-US" dirty="0"/>
                    </a:p>
                  </a:txBody>
                  <a:tcPr/>
                </a:tc>
                <a:tc>
                  <a:txBody>
                    <a:bodyPr/>
                    <a:lstStyle/>
                    <a:p>
                      <a:r>
                        <a:rPr lang="en-US" dirty="0" smtClean="0"/>
                        <a:t>285.245</a:t>
                      </a:r>
                      <a:endParaRPr lang="en-US" dirty="0"/>
                    </a:p>
                  </a:txBody>
                  <a:tcPr/>
                </a:tc>
                <a:tc>
                  <a:txBody>
                    <a:bodyPr/>
                    <a:lstStyle/>
                    <a:p>
                      <a:r>
                        <a:rPr lang="en-US" dirty="0" smtClean="0"/>
                        <a:t>391.059</a:t>
                      </a:r>
                      <a:endParaRPr lang="en-US" dirty="0"/>
                    </a:p>
                  </a:txBody>
                  <a:tcPr/>
                </a:tc>
                <a:tc>
                  <a:txBody>
                    <a:bodyPr/>
                    <a:lstStyle/>
                    <a:p>
                      <a:r>
                        <a:rPr lang="en-US" dirty="0" smtClean="0"/>
                        <a:t>128.410</a:t>
                      </a:r>
                      <a:endParaRPr lang="en-US" dirty="0"/>
                    </a:p>
                  </a:txBody>
                  <a:tcPr/>
                </a:tc>
                <a:tc>
                  <a:txBody>
                    <a:bodyPr/>
                    <a:lstStyle/>
                    <a:p>
                      <a:r>
                        <a:rPr lang="en-US" dirty="0" smtClean="0"/>
                        <a:t>290.252</a:t>
                      </a:r>
                      <a:endParaRPr lang="en-US" dirty="0"/>
                    </a:p>
                  </a:txBody>
                  <a:tcPr/>
                </a:tc>
                <a:tc>
                  <a:txBody>
                    <a:bodyPr/>
                    <a:lstStyle/>
                    <a:p>
                      <a:r>
                        <a:rPr lang="en-US" dirty="0" smtClean="0"/>
                        <a:t>74.4451</a:t>
                      </a:r>
                      <a:endParaRPr lang="en-US" dirty="0"/>
                    </a:p>
                  </a:txBody>
                  <a:tcPr/>
                </a:tc>
              </a:tr>
            </a:tbl>
          </a:graphicData>
        </a:graphic>
      </p:graphicFrame>
    </p:spTree>
    <p:extLst>
      <p:ext uri="{BB962C8B-B14F-4D97-AF65-F5344CB8AC3E}">
        <p14:creationId xmlns:p14="http://schemas.microsoft.com/office/powerpoint/2010/main" val="36600723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Carefully chosen metrics helped</a:t>
            </a:r>
            <a:endParaRPr lang="en-US" dirty="0"/>
          </a:p>
        </p:txBody>
      </p:sp>
      <p:sp>
        <p:nvSpPr>
          <p:cNvPr id="3" name="Content Placeholder 2"/>
          <p:cNvSpPr>
            <a:spLocks noGrp="1"/>
          </p:cNvSpPr>
          <p:nvPr>
            <p:ph idx="1"/>
          </p:nvPr>
        </p:nvSpPr>
        <p:spPr/>
        <p:txBody>
          <a:bodyPr/>
          <a:lstStyle/>
          <a:p>
            <a:r>
              <a:rPr lang="en-US" dirty="0" smtClean="0"/>
              <a:t>Clicking, targeting, and movement metrics quantify pointing performance</a:t>
            </a:r>
          </a:p>
          <a:p>
            <a:r>
              <a:rPr lang="en-US" dirty="0" smtClean="0"/>
              <a:t>Metrics drawn from previous laboratory evaluations of pointing data</a:t>
            </a:r>
          </a:p>
          <a:p>
            <a:pPr lvl="1">
              <a:buFont typeface="Arial"/>
              <a:buChar char="•"/>
            </a:pPr>
            <a:r>
              <a:rPr lang="en-US" dirty="0" smtClean="0"/>
              <a:t>ISO Ergonomic requirements for office work with visual display terminal 1998</a:t>
            </a:r>
          </a:p>
          <a:p>
            <a:pPr lvl="1">
              <a:buFont typeface="Arial"/>
              <a:buChar char="•"/>
            </a:pPr>
            <a:r>
              <a:rPr lang="en-US" dirty="0" smtClean="0"/>
              <a:t>Mackenzie </a:t>
            </a:r>
            <a:r>
              <a:rPr lang="en-US" i="1" dirty="0" smtClean="0"/>
              <a:t>et al. </a:t>
            </a:r>
            <a:r>
              <a:rPr lang="en-US" dirty="0" smtClean="0"/>
              <a:t>2001</a:t>
            </a:r>
          </a:p>
          <a:p>
            <a:pPr lvl="1">
              <a:buFont typeface="Arial"/>
              <a:buChar char="•"/>
            </a:pPr>
            <a:r>
              <a:rPr lang="en-US" dirty="0" smtClean="0"/>
              <a:t>Ketcham </a:t>
            </a:r>
            <a:r>
              <a:rPr lang="en-US" i="1" dirty="0" smtClean="0"/>
              <a:t>et al. </a:t>
            </a:r>
            <a:r>
              <a:rPr lang="en-US" dirty="0" smtClean="0"/>
              <a:t>2001</a:t>
            </a:r>
          </a:p>
          <a:p>
            <a:pPr lvl="1">
              <a:buFont typeface="Arial"/>
              <a:buChar char="•"/>
            </a:pPr>
            <a:r>
              <a:rPr lang="en-US" dirty="0" smtClean="0"/>
              <a:t>Keates </a:t>
            </a:r>
            <a:r>
              <a:rPr lang="en-US" i="1" dirty="0" smtClean="0"/>
              <a:t>et al. </a:t>
            </a:r>
            <a:r>
              <a:rPr lang="en-US" dirty="0" smtClean="0"/>
              <a:t>2002 and Keates </a:t>
            </a:r>
            <a:r>
              <a:rPr lang="en-US" i="1" dirty="0" smtClean="0"/>
              <a:t>et al.</a:t>
            </a:r>
            <a:r>
              <a:rPr lang="en-US" dirty="0" smtClean="0"/>
              <a:t> 2005</a:t>
            </a:r>
          </a:p>
          <a:p>
            <a:pPr lvl="1">
              <a:buFont typeface="Arial"/>
              <a:buChar char="•"/>
            </a:pPr>
            <a:r>
              <a:rPr lang="en-US" dirty="0" smtClean="0"/>
              <a:t>Trewin</a:t>
            </a:r>
            <a:r>
              <a:rPr lang="en-US" i="1" dirty="0" smtClean="0"/>
              <a:t> et al.</a:t>
            </a:r>
            <a:r>
              <a:rPr lang="en-US" dirty="0" smtClean="0"/>
              <a:t> 2006</a:t>
            </a:r>
          </a:p>
        </p:txBody>
      </p:sp>
    </p:spTree>
    <p:extLst>
      <p:ext uri="{BB962C8B-B14F-4D97-AF65-F5344CB8AC3E}">
        <p14:creationId xmlns:p14="http://schemas.microsoft.com/office/powerpoint/2010/main" val="39432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40662769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Velocity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a:xfrm>
            <a:off x="954132" y="1646987"/>
            <a:ext cx="8061951" cy="2033575"/>
          </a:xfrm>
        </p:spPr>
        <p:txBody>
          <a:bodyPr/>
          <a:lstStyle/>
          <a:p>
            <a:pPr marL="0" lvl="1"/>
            <a:r>
              <a:rPr lang="en-US" sz="2800" dirty="0">
                <a:solidFill>
                  <a:schemeClr val="tx2"/>
                </a:solidFill>
              </a:rPr>
              <a:t>Able bodied participants had highest velocity and peak </a:t>
            </a:r>
            <a:r>
              <a:rPr lang="en-US" sz="2800" dirty="0" smtClean="0">
                <a:solidFill>
                  <a:schemeClr val="tx2"/>
                </a:solidFill>
              </a:rPr>
              <a:t>velocity (Consistent with</a:t>
            </a:r>
            <a:r>
              <a:rPr lang="en-US" dirty="0" smtClean="0">
                <a:solidFill>
                  <a:schemeClr val="tx2"/>
                </a:solidFill>
              </a:rPr>
              <a:t> </a:t>
            </a:r>
            <a:r>
              <a:rPr lang="en-US" sz="1600" dirty="0" smtClean="0">
                <a:solidFill>
                  <a:schemeClr val="tx2"/>
                </a:solidFill>
              </a:rPr>
              <a:t>[</a:t>
            </a:r>
            <a:r>
              <a:rPr lang="en-US" sz="1600" dirty="0" err="1">
                <a:solidFill>
                  <a:schemeClr val="tx2"/>
                </a:solidFill>
              </a:rPr>
              <a:t>Keates</a:t>
            </a:r>
            <a:r>
              <a:rPr lang="en-US" sz="1600" dirty="0">
                <a:solidFill>
                  <a:schemeClr val="tx2"/>
                </a:solidFill>
              </a:rPr>
              <a:t> </a:t>
            </a:r>
            <a:r>
              <a:rPr lang="en-US" sz="1600" dirty="0" smtClean="0">
                <a:solidFill>
                  <a:schemeClr val="tx2"/>
                </a:solidFill>
              </a:rPr>
              <a:t>&amp; </a:t>
            </a:r>
            <a:r>
              <a:rPr lang="en-US" sz="1600" dirty="0" err="1" smtClean="0">
                <a:solidFill>
                  <a:schemeClr val="tx2"/>
                </a:solidFill>
              </a:rPr>
              <a:t>Trewin</a:t>
            </a:r>
            <a:r>
              <a:rPr lang="en-US" sz="1600" dirty="0" smtClean="0">
                <a:solidFill>
                  <a:schemeClr val="tx2"/>
                </a:solidFill>
              </a:rPr>
              <a:t> 2005</a:t>
            </a:r>
            <a:r>
              <a:rPr lang="en-US" sz="1600" dirty="0">
                <a:solidFill>
                  <a:schemeClr val="tx2"/>
                </a:solidFill>
              </a:rPr>
              <a:t>, </a:t>
            </a:r>
            <a:r>
              <a:rPr lang="en-US" sz="1600" dirty="0" err="1" smtClean="0">
                <a:solidFill>
                  <a:schemeClr val="tx2"/>
                </a:solidFill>
              </a:rPr>
              <a:t>Ketcham</a:t>
            </a:r>
            <a:r>
              <a:rPr lang="en-US" sz="1600" i="1" dirty="0" smtClean="0">
                <a:solidFill>
                  <a:schemeClr val="tx2"/>
                </a:solidFill>
              </a:rPr>
              <a:t> </a:t>
            </a:r>
            <a:r>
              <a:rPr lang="en-US" sz="1600" dirty="0">
                <a:solidFill>
                  <a:schemeClr val="tx2"/>
                </a:solidFill>
              </a:rPr>
              <a:t>2002</a:t>
            </a:r>
            <a:r>
              <a:rPr lang="en-US" sz="1600" dirty="0" smtClean="0">
                <a:solidFill>
                  <a:schemeClr val="tx2"/>
                </a:solidFill>
              </a:rPr>
              <a:t>]</a:t>
            </a:r>
            <a:r>
              <a:rPr lang="en-US" sz="2400" dirty="0" smtClean="0">
                <a:solidFill>
                  <a:schemeClr val="tx2"/>
                </a:solidFill>
              </a:rPr>
              <a:t>)</a:t>
            </a:r>
            <a:endParaRPr lang="en-US" sz="2400" dirty="0">
              <a:solidFill>
                <a:schemeClr val="tx2"/>
              </a:solidFill>
            </a:endParaRPr>
          </a:p>
          <a:p>
            <a:pPr marL="0" lvl="1"/>
            <a:r>
              <a:rPr lang="en-US" sz="2800" dirty="0">
                <a:solidFill>
                  <a:schemeClr val="tx2"/>
                </a:solidFill>
              </a:rPr>
              <a:t>Higher velocity and peak velocity during games for older adults and motor impaired participants </a:t>
            </a:r>
          </a:p>
          <a:p>
            <a:pPr marL="400050" lvl="2">
              <a:buFont typeface="Arial"/>
              <a:buChar char="•"/>
            </a:pPr>
            <a:endParaRPr lang="en-US" dirty="0">
              <a:solidFill>
                <a:schemeClr val="tx2"/>
              </a:solidFill>
            </a:endParaRPr>
          </a:p>
          <a:p>
            <a:pPr marL="400050" lvl="2">
              <a:buFont typeface="Arial"/>
              <a:buChar char="•"/>
            </a:pPr>
            <a:endParaRPr lang="en-US" dirty="0">
              <a:solidFill>
                <a:schemeClr val="tx2"/>
              </a:solidFill>
            </a:endParaRPr>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pic>
        <p:nvPicPr>
          <p:cNvPr id="7" name="Content Placeholder 6"/>
          <p:cNvPicPr>
            <a:picLocks noGrp="1" noChangeAspect="1"/>
          </p:cNvPicPr>
          <p:nvPr>
            <p:ph idx="1"/>
          </p:nvPr>
        </p:nvPicPr>
        <p:blipFill>
          <a:blip r:embed="rId3"/>
          <a:srcRect t="-36734" b="-36734"/>
          <a:stretch>
            <a:fillRect/>
          </a:stretch>
        </p:blipFill>
        <p:spPr>
          <a:xfrm>
            <a:off x="1128943" y="2858781"/>
            <a:ext cx="7048804" cy="4379976"/>
          </a:xfrm>
        </p:spPr>
      </p:pic>
    </p:spTree>
    <p:extLst>
      <p:ext uri="{BB962C8B-B14F-4D97-AF65-F5344CB8AC3E}">
        <p14:creationId xmlns:p14="http://schemas.microsoft.com/office/powerpoint/2010/main" val="40506521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786219" cy="990107"/>
          </a:xfrm>
        </p:spPr>
        <p:txBody>
          <a:bodyPr/>
          <a:lstStyle/>
          <a:p>
            <a:r>
              <a:rPr lang="en-US" dirty="0" smtClean="0"/>
              <a:t>Characterizing Performance: Throughput</a:t>
            </a:r>
            <a:endParaRPr lang="en-US" dirty="0"/>
          </a:p>
        </p:txBody>
      </p:sp>
      <p:pic>
        <p:nvPicPr>
          <p:cNvPr id="7" name="Content Placeholder 6"/>
          <p:cNvPicPr>
            <a:picLocks noGrp="1" noChangeAspect="1"/>
          </p:cNvPicPr>
          <p:nvPr>
            <p:ph idx="1"/>
          </p:nvPr>
        </p:nvPicPr>
        <p:blipFill>
          <a:blip r:embed="rId2"/>
          <a:srcRect t="-37269" b="-37269"/>
          <a:stretch>
            <a:fillRect/>
          </a:stretch>
        </p:blipFill>
        <p:spPr/>
      </p:pic>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Rectangle 8"/>
          <p:cNvSpPr/>
          <p:nvPr/>
        </p:nvSpPr>
        <p:spPr>
          <a:xfrm>
            <a:off x="800571" y="5372284"/>
            <a:ext cx="7548106" cy="1384995"/>
          </a:xfrm>
          <a:prstGeom prst="rect">
            <a:avLst/>
          </a:prstGeom>
        </p:spPr>
        <p:txBody>
          <a:bodyPr wrap="square">
            <a:spAutoFit/>
          </a:bodyPr>
          <a:lstStyle/>
          <a:p>
            <a:r>
              <a:rPr lang="en-US" sz="2800" dirty="0">
                <a:solidFill>
                  <a:schemeClr val="tx2"/>
                </a:solidFill>
              </a:rPr>
              <a:t>Movement speed, independent of target size and distance to target </a:t>
            </a:r>
            <a:r>
              <a:rPr lang="en-US" sz="2400" dirty="0">
                <a:solidFill>
                  <a:schemeClr val="tx2"/>
                </a:solidFill>
              </a:rPr>
              <a:t>[ISO 9241-9 1998]</a:t>
            </a:r>
            <a:br>
              <a:rPr lang="en-US" sz="2400" dirty="0">
                <a:solidFill>
                  <a:schemeClr val="tx2"/>
                </a:solidFill>
              </a:rPr>
            </a:br>
            <a:r>
              <a:rPr lang="en-US" sz="2800" dirty="0">
                <a:solidFill>
                  <a:schemeClr val="tx2"/>
                </a:solidFill>
              </a:rPr>
              <a:t> </a:t>
            </a:r>
          </a:p>
        </p:txBody>
      </p:sp>
    </p:spTree>
    <p:extLst>
      <p:ext uri="{BB962C8B-B14F-4D97-AF65-F5344CB8AC3E}">
        <p14:creationId xmlns:p14="http://schemas.microsoft.com/office/powerpoint/2010/main" val="10716274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6" name="Rectangle 15"/>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Tree>
    <p:extLst>
      <p:ext uri="{BB962C8B-B14F-4D97-AF65-F5344CB8AC3E}">
        <p14:creationId xmlns:p14="http://schemas.microsoft.com/office/powerpoint/2010/main" val="384762386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Laptop Findings</a:t>
            </a:r>
            <a:endParaRPr lang="en-US" dirty="0"/>
          </a:p>
        </p:txBody>
      </p:sp>
      <p:sp>
        <p:nvSpPr>
          <p:cNvPr id="3" name="Content Placeholder 2"/>
          <p:cNvSpPr>
            <a:spLocks noGrp="1"/>
          </p:cNvSpPr>
          <p:nvPr>
            <p:ph idx="1"/>
          </p:nvPr>
        </p:nvSpPr>
        <p:spPr/>
        <p:txBody>
          <a:bodyPr/>
          <a:lstStyle/>
          <a:p>
            <a:r>
              <a:rPr lang="en-US" dirty="0" smtClean="0"/>
              <a:t>Motor impaired had “lowest” performance and able bodied had “highest” performance </a:t>
            </a:r>
          </a:p>
          <a:p>
            <a:pPr lvl="1">
              <a:buFont typeface="Arial"/>
              <a:buChar char="•"/>
            </a:pPr>
            <a:r>
              <a:rPr lang="en-US" dirty="0" smtClean="0"/>
              <a:t>Slipping frequency, click duration, X and Y direction changes (by ID), velocity and peak velocity</a:t>
            </a:r>
          </a:p>
          <a:p>
            <a:pPr lvl="1">
              <a:buFont typeface="Arial"/>
              <a:buChar char="•"/>
            </a:pPr>
            <a:endParaRPr lang="en-US" dirty="0" smtClean="0"/>
          </a:p>
          <a:p>
            <a:r>
              <a:rPr lang="en-US" dirty="0" smtClean="0"/>
              <a:t>Games popular for older adults and motor impaired participants</a:t>
            </a:r>
          </a:p>
          <a:p>
            <a:pPr lvl="1">
              <a:buFont typeface="Arial"/>
              <a:buChar char="•"/>
            </a:pPr>
            <a:r>
              <a:rPr lang="en-US" dirty="0" smtClean="0"/>
              <a:t>These participants had shorter click duration and higher velocity and peak velocity during games than other tasks</a:t>
            </a:r>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Detecting Pointing Problems</a:t>
            </a:r>
            <a:endParaRPr lang="en-US" dirty="0"/>
          </a:p>
        </p:txBody>
      </p:sp>
      <p:sp>
        <p:nvSpPr>
          <p:cNvPr id="3" name="Content Placeholder 2"/>
          <p:cNvSpPr>
            <a:spLocks noGrp="1"/>
          </p:cNvSpPr>
          <p:nvPr>
            <p:ph idx="1"/>
          </p:nvPr>
        </p:nvSpPr>
        <p:spPr>
          <a:xfrm>
            <a:off x="1128943" y="1524293"/>
            <a:ext cx="7048804" cy="4379976"/>
          </a:xfrm>
        </p:spPr>
        <p:txBody>
          <a:bodyPr/>
          <a:lstStyle/>
          <a:p>
            <a:r>
              <a:rPr lang="en-US" dirty="0" smtClean="0"/>
              <a:t>Limited to Office and Internet data (common to all groups)</a:t>
            </a:r>
          </a:p>
          <a:p>
            <a:r>
              <a:rPr lang="en-US" dirty="0" smtClean="0"/>
              <a:t>Generated </a:t>
            </a:r>
            <a:r>
              <a:rPr lang="en-US" dirty="0"/>
              <a:t>77 features</a:t>
            </a:r>
          </a:p>
          <a:p>
            <a:pPr lvl="1"/>
            <a:r>
              <a:rPr lang="en-US" dirty="0"/>
              <a:t>Pointer features: clicking and movement</a:t>
            </a:r>
          </a:p>
          <a:p>
            <a:pPr lvl="1"/>
            <a:r>
              <a:rPr lang="en-US" dirty="0"/>
              <a:t>Target sizes</a:t>
            </a:r>
          </a:p>
          <a:p>
            <a:pPr lvl="1"/>
            <a:r>
              <a:rPr lang="en-US" dirty="0"/>
              <a:t>Keyboard and window event features</a:t>
            </a:r>
          </a:p>
          <a:p>
            <a:r>
              <a:rPr lang="en-US" dirty="0" smtClean="0"/>
              <a:t>Two-level predictive model distinguishes between groups @ </a:t>
            </a:r>
            <a:r>
              <a:rPr lang="en-US" smtClean="0"/>
              <a:t>~90-92% accuracy</a:t>
            </a:r>
            <a:endParaRPr lang="en-US" dirty="0" smtClean="0"/>
          </a:p>
          <a:p>
            <a:pPr lvl="1">
              <a:buFont typeface="Arial"/>
              <a:buChar char="•"/>
            </a:pPr>
            <a:r>
              <a:rPr lang="en-US" dirty="0" smtClean="0"/>
              <a:t>Able bodied (AB) (few pointing problems)</a:t>
            </a:r>
          </a:p>
          <a:p>
            <a:pPr lvl="1">
              <a:buFont typeface="Arial"/>
              <a:buChar char="•"/>
            </a:pPr>
            <a:r>
              <a:rPr lang="en-US" dirty="0" smtClean="0"/>
              <a:t>Older adults (OA) </a:t>
            </a:r>
            <a:r>
              <a:rPr lang="en-US" i="1" dirty="0" smtClean="0"/>
              <a:t>and</a:t>
            </a:r>
            <a:r>
              <a:rPr lang="en-US" dirty="0" smtClean="0"/>
              <a:t> participants with motor impairments (MI) (more pointing problems)</a:t>
            </a:r>
          </a:p>
          <a:p>
            <a:pPr lvl="1">
              <a:buFont typeface="Arial"/>
              <a:buChar char="•"/>
            </a:pPr>
            <a:endParaRPr lang="en-US" dirty="0" smtClean="0"/>
          </a:p>
          <a:p>
            <a:pPr lvl="1">
              <a:buFont typeface="Arial"/>
              <a:buChar char="•"/>
            </a:pPr>
            <a:endParaRPr lang="en-US" dirty="0" smtClean="0"/>
          </a:p>
          <a:p>
            <a:pPr lvl="1"/>
            <a:endParaRPr lang="en-US" dirty="0" smtClean="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Windowed Results</a:t>
            </a:r>
            <a:endParaRPr lang="en-US" dirty="0"/>
          </a:p>
        </p:txBody>
      </p:sp>
      <p:pic>
        <p:nvPicPr>
          <p:cNvPr id="8" name="Picture 7"/>
          <p:cNvPicPr>
            <a:picLocks noChangeAspect="1"/>
          </p:cNvPicPr>
          <p:nvPr/>
        </p:nvPicPr>
        <p:blipFill>
          <a:blip r:embed="rId3"/>
          <a:stretch>
            <a:fillRect/>
          </a:stretch>
        </p:blipFill>
        <p:spPr>
          <a:xfrm>
            <a:off x="76200" y="249453"/>
            <a:ext cx="1092200" cy="795122"/>
          </a:xfrm>
          <a:prstGeom prst="rect">
            <a:avLst/>
          </a:prstGeom>
        </p:spPr>
      </p:pic>
      <p:graphicFrame>
        <p:nvGraphicFramePr>
          <p:cNvPr id="13" name="Chart 12"/>
          <p:cNvGraphicFramePr/>
          <p:nvPr/>
        </p:nvGraphicFramePr>
        <p:xfrm>
          <a:off x="460191" y="1044575"/>
          <a:ext cx="8531409" cy="46729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372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1" name="Rectangle 30"/>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32" name="Rectangle 31"/>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5228276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00142" y="5764180"/>
            <a:ext cx="4572000" cy="646331"/>
          </a:xfrm>
          <a:prstGeom prst="rect">
            <a:avLst/>
          </a:prstGeom>
        </p:spPr>
        <p:txBody>
          <a:bodyPr>
            <a:spAutoFit/>
          </a:bodyPr>
          <a:lstStyle/>
          <a:p>
            <a:r>
              <a:rPr lang="en-US" b="1" dirty="0" smtClean="0"/>
              <a:t>Attempt to double-click desktop icon</a:t>
            </a:r>
          </a:p>
          <a:p>
            <a:r>
              <a:rPr lang="en-US" b="1" dirty="0" smtClean="0"/>
              <a:t>Duration: 1 minute 40 seconds</a:t>
            </a:r>
          </a:p>
        </p:txBody>
      </p:sp>
      <p:sp>
        <p:nvSpPr>
          <p:cNvPr id="17" name="Title 16"/>
          <p:cNvSpPr>
            <a:spLocks noGrp="1"/>
          </p:cNvSpPr>
          <p:nvPr>
            <p:ph type="title"/>
          </p:nvPr>
        </p:nvSpPr>
        <p:spPr/>
        <p:txBody>
          <a:bodyPr/>
          <a:lstStyle/>
          <a:p>
            <a:r>
              <a:rPr lang="en-US" dirty="0" smtClean="0"/>
              <a:t>What can we do to reduce the impact of this problem?</a:t>
            </a:r>
            <a:endParaRPr lang="en-US" dirty="0"/>
          </a:p>
        </p:txBody>
      </p:sp>
      <p:pic>
        <p:nvPicPr>
          <p:cNvPr id="8" name="full-length-desktop.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600142" y="1300269"/>
            <a:ext cx="6634431" cy="4422954"/>
          </a:xfrm>
          <a:prstGeom prst="rect">
            <a:avLst/>
          </a:prstGeom>
        </p:spPr>
      </p:pic>
    </p:spTree>
    <p:extLst>
      <p:ext uri="{BB962C8B-B14F-4D97-AF65-F5344CB8AC3E}">
        <p14:creationId xmlns:p14="http://schemas.microsoft.com/office/powerpoint/2010/main" val="1050977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111EEF3B-ABF2-AA4E-9E24-0C6256942674}" type="datetime1">
              <a:rPr lang="en-US" smtClean="0"/>
              <a:t>2/2/15</a:t>
            </a:fld>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18481327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1477917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23" name="Rectangle 22"/>
          <p:cNvSpPr/>
          <p:nvPr/>
        </p:nvSpPr>
        <p:spPr>
          <a:xfrm>
            <a:off x="4079943" y="2830371"/>
            <a:ext cx="1536104" cy="10116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24" name="TextBox 23"/>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25" name="Rectangle 24"/>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6" name="Rectangle 25"/>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20" name="Rectangle 19"/>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8" name="Rectangle 27"/>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7708451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4709106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a:solidFill>
            <a:srgbClr val="640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33" name="Rectangle 3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34" name="Rectangle 3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20017296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36</a:t>
            </a:fld>
            <a:endParaRPr lang="en-US"/>
          </a:p>
        </p:txBody>
      </p:sp>
      <p:graphicFrame>
        <p:nvGraphicFramePr>
          <p:cNvPr id="5" name="Chart 4"/>
          <p:cNvGraphicFramePr/>
          <p:nvPr>
            <p:extLst>
              <p:ext uri="{D42A27DB-BD31-4B8C-83A1-F6EECF244321}">
                <p14:modId xmlns:p14="http://schemas.microsoft.com/office/powerpoint/2010/main" val="2107265308"/>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1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 Error: Helping People with Motor Impairments</a:t>
            </a:r>
            <a:endParaRPr lang="en-US" dirty="0"/>
          </a:p>
        </p:txBody>
      </p:sp>
      <p:sp>
        <p:nvSpPr>
          <p:cNvPr id="3" name="Content Placeholder 2"/>
          <p:cNvSpPr>
            <a:spLocks noGrp="1"/>
          </p:cNvSpPr>
          <p:nvPr>
            <p:ph idx="1"/>
          </p:nvPr>
        </p:nvSpPr>
        <p:spPr>
          <a:xfrm>
            <a:off x="215279" y="2895600"/>
            <a:ext cx="4764132" cy="2743200"/>
          </a:xfrm>
        </p:spPr>
        <p:txBody>
          <a:bodyPr>
            <a:normAutofit/>
          </a:bodyPr>
          <a:lstStyle/>
          <a:p>
            <a:pPr>
              <a:buNone/>
            </a:pPr>
            <a:r>
              <a:rPr lang="en-US" dirty="0" smtClean="0"/>
              <a:t>Click location not always equal to intent</a:t>
            </a:r>
          </a:p>
          <a:p>
            <a:pPr>
              <a:buNone/>
            </a:pPr>
            <a:r>
              <a:rPr lang="en-US" dirty="0" smtClean="0"/>
              <a:t>Model click as PMF</a:t>
            </a:r>
          </a:p>
          <a:p>
            <a:pPr>
              <a:buNone/>
            </a:pPr>
            <a:r>
              <a:rPr lang="en-US" dirty="0" smtClean="0"/>
              <a:t>Re-ran to see new outcome for 4 people</a:t>
            </a:r>
            <a:endParaRPr lang="en-US" sz="3000" dirty="0" smtClean="0"/>
          </a:p>
          <a:p>
            <a:pPr>
              <a:buNone/>
            </a:pPr>
            <a:endParaRPr lang="en-US" dirty="0"/>
          </a:p>
        </p:txBody>
      </p:sp>
      <p:sp>
        <p:nvSpPr>
          <p:cNvPr id="4" name="Slide Number Placeholder 3"/>
          <p:cNvSpPr>
            <a:spLocks noGrp="1"/>
          </p:cNvSpPr>
          <p:nvPr>
            <p:ph type="sldNum" sz="quarter" idx="12"/>
          </p:nvPr>
        </p:nvSpPr>
        <p:spPr/>
        <p:txBody>
          <a:bodyPr/>
          <a:lstStyle/>
          <a:p>
            <a:fld id="{DE2E7A3E-C0FB-43C1-9311-5BF411DECC02}" type="slidenum">
              <a:rPr lang="en-US" smtClean="0"/>
              <a:pPr/>
              <a:t>37</a:t>
            </a:fld>
            <a:endParaRPr lang="en-US"/>
          </a:p>
        </p:txBody>
      </p:sp>
      <p:graphicFrame>
        <p:nvGraphicFramePr>
          <p:cNvPr id="5" name="Chart 4"/>
          <p:cNvGraphicFramePr/>
          <p:nvPr>
            <p:extLst>
              <p:ext uri="{D42A27DB-BD31-4B8C-83A1-F6EECF244321}">
                <p14:modId xmlns:p14="http://schemas.microsoft.com/office/powerpoint/2010/main" val="3191881957"/>
              </p:ext>
            </p:extLst>
          </p:nvPr>
        </p:nvGraphicFramePr>
        <p:xfrm>
          <a:off x="4267200" y="2296460"/>
          <a:ext cx="43434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3"/>
          <p:cNvSpPr txBox="1">
            <a:spLocks/>
          </p:cNvSpPr>
          <p:nvPr/>
        </p:nvSpPr>
        <p:spPr bwMode="auto">
          <a:xfrm>
            <a:off x="1187451" y="1752599"/>
            <a:ext cx="6813550" cy="4353861"/>
          </a:xfrm>
          <a:prstGeom prst="rect">
            <a:avLst/>
          </a:prstGeom>
          <a:solidFill>
            <a:schemeClr val="tx2">
              <a:alpha val="82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Well we could have … but it was easier to run 4 new people on known targets! One big reason: Otherwise we didn’t have all the distractor targets. </a:t>
            </a:r>
          </a:p>
        </p:txBody>
      </p:sp>
    </p:spTree>
    <p:extLst>
      <p:ext uri="{BB962C8B-B14F-4D97-AF65-F5344CB8AC3E}">
        <p14:creationId xmlns:p14="http://schemas.microsoft.com/office/powerpoint/2010/main" val="27369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848262"/>
            <a:ext cx="6280441" cy="990107"/>
          </a:xfrm>
        </p:spPr>
        <p:txBody>
          <a:bodyPr/>
          <a:lstStyle/>
          <a:p>
            <a:r>
              <a:rPr lang="en-US" dirty="0" smtClean="0"/>
              <a:t>It’s difficult to collect the right data (and to use other people’s data in ways they didn’t intend)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smtClean="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sp>
        <p:nvSpPr>
          <p:cNvPr id="30" name="TextBox 29"/>
          <p:cNvSpPr txBox="1"/>
          <p:nvPr/>
        </p:nvSpPr>
        <p:spPr>
          <a:xfrm>
            <a:off x="4022978" y="2435612"/>
            <a:ext cx="1609335" cy="369332"/>
          </a:xfrm>
          <a:prstGeom prst="rect">
            <a:avLst/>
          </a:prstGeom>
          <a:noFill/>
        </p:spPr>
        <p:txBody>
          <a:bodyPr wrap="none" rtlCol="0">
            <a:spAutoFit/>
          </a:bodyPr>
          <a:lstStyle/>
          <a:p>
            <a:r>
              <a:rPr lang="en-US" dirty="0" smtClean="0"/>
              <a:t>New Questions</a:t>
            </a:r>
            <a:endParaRPr lang="en-US" dirty="0"/>
          </a:p>
        </p:txBody>
      </p:sp>
      <p:sp>
        <p:nvSpPr>
          <p:cNvPr id="31" name="Rectangle 30"/>
          <p:cNvSpPr/>
          <p:nvPr/>
        </p:nvSpPr>
        <p:spPr>
          <a:xfrm>
            <a:off x="4079943"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32" name="Rectangle 31"/>
          <p:cNvSpPr/>
          <p:nvPr/>
        </p:nvSpPr>
        <p:spPr>
          <a:xfrm>
            <a:off x="4079943" y="5138311"/>
            <a:ext cx="1536104"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5" name="Rectangle 14"/>
          <p:cNvSpPr/>
          <p:nvPr/>
        </p:nvSpPr>
        <p:spPr>
          <a:xfrm>
            <a:off x="4397914" y="2830371"/>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0" name="Rectangle 19"/>
          <p:cNvSpPr/>
          <p:nvPr/>
        </p:nvSpPr>
        <p:spPr>
          <a:xfrm>
            <a:off x="4377565" y="5230276"/>
            <a:ext cx="876435" cy="1015663"/>
          </a:xfrm>
          <a:prstGeom prst="rect">
            <a:avLst/>
          </a:prstGeom>
          <a:solidFill>
            <a:srgbClr val="FEB5B7"/>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2" name="Rectangle 21"/>
          <p:cNvSpPr/>
          <p:nvPr/>
        </p:nvSpPr>
        <p:spPr>
          <a:xfrm>
            <a:off x="4399093" y="3977990"/>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
        <p:nvSpPr>
          <p:cNvPr id="23" name="Rectangle 22"/>
          <p:cNvSpPr/>
          <p:nvPr/>
        </p:nvSpPr>
        <p:spPr>
          <a:xfrm>
            <a:off x="5708378" y="2839183"/>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
        <p:nvSpPr>
          <p:cNvPr id="24" name="Rectangle 23"/>
          <p:cNvSpPr/>
          <p:nvPr/>
        </p:nvSpPr>
        <p:spPr>
          <a:xfrm>
            <a:off x="5906575" y="2839183"/>
            <a:ext cx="876435" cy="1015663"/>
          </a:xfrm>
          <a:prstGeom prst="rect">
            <a:avLst/>
          </a:prstGeom>
          <a:solidFill>
            <a:srgbClr val="FEB5B7"/>
          </a:solidFill>
        </p:spPr>
        <p:txBody>
          <a:bodyPr wrap="square">
            <a:spAutoFit/>
          </a:bodyPr>
          <a:lstStyle/>
          <a:p>
            <a:pPr algn="ctr"/>
            <a:r>
              <a:rPr lang="en-US" sz="6000" dirty="0">
                <a:solidFill>
                  <a:schemeClr val="accent1"/>
                </a:solidFill>
                <a:latin typeface="ArialUnicodeMS"/>
              </a:rPr>
              <a:t>✘</a:t>
            </a:r>
            <a:endParaRPr lang="en-US" sz="6000" dirty="0">
              <a:solidFill>
                <a:schemeClr val="accent1"/>
              </a:solidFill>
            </a:endParaRPr>
          </a:p>
        </p:txBody>
      </p:sp>
    </p:spTree>
    <p:extLst>
      <p:ext uri="{BB962C8B-B14F-4D97-AF65-F5344CB8AC3E}">
        <p14:creationId xmlns:p14="http://schemas.microsoft.com/office/powerpoint/2010/main" val="11739192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could we do?</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3" name="Rectangle 2"/>
          <p:cNvSpPr/>
          <p:nvPr/>
        </p:nvSpPr>
        <p:spPr>
          <a:xfrm>
            <a:off x="793752" y="2813611"/>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14" name="Rectangle 13"/>
          <p:cNvSpPr/>
          <p:nvPr/>
        </p:nvSpPr>
        <p:spPr>
          <a:xfrm>
            <a:off x="801717" y="3990338"/>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
        <p:nvSpPr>
          <p:cNvPr id="29" name="Rectangle 28"/>
          <p:cNvSpPr/>
          <p:nvPr/>
        </p:nvSpPr>
        <p:spPr>
          <a:xfrm>
            <a:off x="4079943" y="2830371"/>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Visualize how use changes for novice </a:t>
            </a:r>
            <a:br>
              <a:rPr lang="en-US" dirty="0" smtClean="0"/>
            </a:br>
            <a:r>
              <a:rPr lang="en-US" dirty="0" smtClean="0"/>
              <a:t>elders over the course of a year</a:t>
            </a:r>
            <a:endParaRPr lang="en-US" dirty="0"/>
          </a:p>
        </p:txBody>
      </p:sp>
      <p:sp>
        <p:nvSpPr>
          <p:cNvPr id="30" name="TextBox 29"/>
          <p:cNvSpPr txBox="1"/>
          <p:nvPr/>
        </p:nvSpPr>
        <p:spPr>
          <a:xfrm>
            <a:off x="4022978" y="2435612"/>
            <a:ext cx="1762622" cy="369332"/>
          </a:xfrm>
          <a:prstGeom prst="rect">
            <a:avLst/>
          </a:prstGeom>
          <a:noFill/>
        </p:spPr>
        <p:txBody>
          <a:bodyPr wrap="none" rtlCol="0">
            <a:spAutoFit/>
          </a:bodyPr>
          <a:lstStyle/>
          <a:p>
            <a:r>
              <a:rPr lang="en-US" dirty="0" smtClean="0"/>
              <a:t>Better Questions</a:t>
            </a:r>
            <a:endParaRPr lang="en-US" dirty="0"/>
          </a:p>
        </p:txBody>
      </p:sp>
      <p:sp>
        <p:nvSpPr>
          <p:cNvPr id="31" name="Rectangle 30"/>
          <p:cNvSpPr/>
          <p:nvPr/>
        </p:nvSpPr>
        <p:spPr>
          <a:xfrm>
            <a:off x="4079943" y="3994386"/>
            <a:ext cx="4552768"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Characterize the aspects of popular applications that are used most/least</a:t>
            </a:r>
            <a:endParaRPr lang="en-US" dirty="0"/>
          </a:p>
        </p:txBody>
      </p:sp>
      <p:sp>
        <p:nvSpPr>
          <p:cNvPr id="32" name="Rectangle 31"/>
          <p:cNvSpPr/>
          <p:nvPr/>
        </p:nvSpPr>
        <p:spPr>
          <a:xfrm>
            <a:off x="4079943" y="5138311"/>
            <a:ext cx="4552768" cy="11645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 anything? Hard without labels</a:t>
            </a:r>
            <a:endParaRPr lang="en-US" dirty="0"/>
          </a:p>
        </p:txBody>
      </p:sp>
      <p:sp>
        <p:nvSpPr>
          <p:cNvPr id="39" name="Rectangle 38"/>
          <p:cNvSpPr/>
          <p:nvPr/>
        </p:nvSpPr>
        <p:spPr>
          <a:xfrm>
            <a:off x="8238748" y="2804944"/>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0" name="Rectangle 39"/>
          <p:cNvSpPr/>
          <p:nvPr/>
        </p:nvSpPr>
        <p:spPr>
          <a:xfrm>
            <a:off x="8238748" y="3990338"/>
            <a:ext cx="954107" cy="1015663"/>
          </a:xfrm>
          <a:prstGeom prst="rect">
            <a:avLst/>
          </a:prstGeom>
          <a:solidFill>
            <a:schemeClr val="accent2">
              <a:lumMod val="20000"/>
              <a:lumOff val="80000"/>
            </a:schemeClr>
          </a:solidFill>
        </p:spPr>
        <p:txBody>
          <a:bodyPr wrap="none">
            <a:spAutoFit/>
          </a:bodyPr>
          <a:lstStyle/>
          <a:p>
            <a:r>
              <a:rPr lang="en-US" sz="6000" dirty="0">
                <a:solidFill>
                  <a:schemeClr val="accent2"/>
                </a:solidFill>
                <a:latin typeface="MS-Mincho"/>
              </a:rPr>
              <a:t>✔</a:t>
            </a:r>
            <a:endParaRPr lang="en-US" sz="5400" dirty="0">
              <a:solidFill>
                <a:schemeClr val="accent2"/>
              </a:solidFill>
            </a:endParaRPr>
          </a:p>
        </p:txBody>
      </p:sp>
      <p:sp>
        <p:nvSpPr>
          <p:cNvPr id="41" name="Rectangle 40"/>
          <p:cNvSpPr/>
          <p:nvPr/>
        </p:nvSpPr>
        <p:spPr>
          <a:xfrm>
            <a:off x="8197858" y="5158102"/>
            <a:ext cx="946142" cy="1015663"/>
          </a:xfrm>
          <a:prstGeom prst="rect">
            <a:avLst/>
          </a:prstGeom>
          <a:solidFill>
            <a:schemeClr val="accent1">
              <a:lumMod val="20000"/>
              <a:lumOff val="80000"/>
            </a:schemeClr>
          </a:solidFill>
        </p:spPr>
        <p:txBody>
          <a:bodyPr wrap="square">
            <a:spAutoFit/>
          </a:bodyPr>
          <a:lstStyle/>
          <a:p>
            <a:pPr algn="ctr"/>
            <a:r>
              <a:rPr lang="en-US" sz="6000" b="1" dirty="0">
                <a:solidFill>
                  <a:srgbClr val="618091"/>
                </a:solidFill>
                <a:latin typeface="ChalkboardSE-Bold"/>
              </a:rPr>
              <a:t>?</a:t>
            </a:r>
            <a:endParaRPr lang="en-US" sz="6000" dirty="0">
              <a:solidFill>
                <a:srgbClr val="618091"/>
              </a:solidFill>
            </a:endParaRPr>
          </a:p>
        </p:txBody>
      </p:sp>
    </p:spTree>
    <p:extLst>
      <p:ext uri="{BB962C8B-B14F-4D97-AF65-F5344CB8AC3E}">
        <p14:creationId xmlns:p14="http://schemas.microsoft.com/office/powerpoint/2010/main" val="3260699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Real World Datasets</a:t>
            </a:r>
            <a:endParaRPr lang="en-US" dirty="0"/>
          </a:p>
        </p:txBody>
      </p:sp>
      <p:sp>
        <p:nvSpPr>
          <p:cNvPr id="3" name="Content Placeholder 2"/>
          <p:cNvSpPr>
            <a:spLocks noGrp="1"/>
          </p:cNvSpPr>
          <p:nvPr>
            <p:ph idx="1"/>
          </p:nvPr>
        </p:nvSpPr>
        <p:spPr/>
        <p:txBody>
          <a:bodyPr/>
          <a:lstStyle/>
          <a:p>
            <a:r>
              <a:rPr lang="en-US" dirty="0" smtClean="0"/>
              <a:t>Collected hundreds of hours of real world data from 27 people with and without pointing problems </a:t>
            </a:r>
          </a:p>
          <a:p>
            <a:endParaRPr lang="en-US" dirty="0" smtClean="0"/>
          </a:p>
          <a:p>
            <a:r>
              <a:rPr lang="en-US" dirty="0" smtClean="0"/>
              <a:t>Websurfing, socializing (email, instant messaging, social networking websites), homework, and video games</a:t>
            </a:r>
          </a:p>
          <a:p>
            <a:endParaRPr lang="en-US" dirty="0" smtClean="0"/>
          </a:p>
          <a:p>
            <a:r>
              <a:rPr lang="en-US" dirty="0" smtClean="0"/>
              <a:t>Both desktop and laptop usage</a:t>
            </a:r>
            <a:endParaRPr lang="en-US" dirty="0"/>
          </a:p>
        </p:txBody>
      </p:sp>
      <p:pic>
        <p:nvPicPr>
          <p:cNvPr id="4" name="Picture 3" descr="study-setup.JPG"/>
          <p:cNvPicPr>
            <a:picLocks noChangeAspect="1"/>
          </p:cNvPicPr>
          <p:nvPr/>
        </p:nvPicPr>
        <p:blipFill>
          <a:blip r:embed="rId3">
            <a:lum contrast="-11000"/>
          </a:blip>
          <a:srcRect r="4762"/>
          <a:stretch>
            <a:fillRect/>
          </a:stretch>
        </p:blipFill>
        <p:spPr>
          <a:xfrm>
            <a:off x="0" y="-76200"/>
            <a:ext cx="9179253" cy="7228661"/>
          </a:xfrm>
          <a:prstGeom prst="rect">
            <a:avLst/>
          </a:prstGeom>
        </p:spPr>
      </p:pic>
      <p:sp>
        <p:nvSpPr>
          <p:cNvPr id="5" name="Title 3"/>
          <p:cNvSpPr txBox="1">
            <a:spLocks/>
          </p:cNvSpPr>
          <p:nvPr/>
        </p:nvSpPr>
        <p:spPr bwMode="auto">
          <a:xfrm>
            <a:off x="0" y="-75904"/>
            <a:ext cx="9179253"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United Cerebral Palsy Pittsburgh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chemeClr val="bg1"/>
                </a:solidFill>
                <a:effectLst/>
                <a:uLnTx/>
                <a:uFillTx/>
                <a:latin typeface="+mj-lt"/>
                <a:ea typeface="ヒラギノ角ゴ Pro W3" pitchFamily="-105" charset="-128"/>
                <a:cs typeface="ヒラギノ角ゴ Pro W3" pitchFamily="-105" charset="-128"/>
              </a:rPr>
              <a:t>(08-10</a:t>
            </a:r>
            <a:r>
              <a:rPr kumimoji="0" lang="en-US" sz="4000" b="1" i="0" u="none" strike="noStrike" kern="0" cap="none" spc="0" normalizeH="0" noProof="0" dirty="0" smtClean="0">
                <a:ln>
                  <a:noFill/>
                </a:ln>
                <a:solidFill>
                  <a:schemeClr val="bg1"/>
                </a:solidFill>
                <a:effectLst/>
                <a:uLnTx/>
                <a:uFillTx/>
                <a:latin typeface="+mj-lt"/>
                <a:ea typeface="ヒラギノ角ゴ Pro W3" pitchFamily="-105" charset="-128"/>
                <a:cs typeface="ヒラギノ角ゴ Pro W3" pitchFamily="-105" charset="-128"/>
              </a:rPr>
              <a:t>) </a:t>
            </a:r>
            <a:r>
              <a:rPr lang="en-US" sz="4000" b="1" kern="0" baseline="0" dirty="0" smtClean="0">
                <a:solidFill>
                  <a:schemeClr val="bg1"/>
                </a:solidFill>
                <a:latin typeface="+mj-lt"/>
                <a:ea typeface="ヒラギノ角ゴ Pro W3" pitchFamily="-105" charset="-128"/>
                <a:cs typeface="ヒラギノ角ゴ Pro W3" pitchFamily="-105" charset="-128"/>
              </a:rPr>
              <a:t>12 participants</a:t>
            </a:r>
            <a:endParaRPr kumimoji="0" lang="en-US" sz="4000" b="1" i="0" u="none" strike="noStrike" kern="0" cap="none" spc="0" normalizeH="0" baseline="0" noProof="0" dirty="0">
              <a:ln>
                <a:noFill/>
              </a:ln>
              <a:solidFill>
                <a:schemeClr val="bg1"/>
              </a:solidFill>
              <a:effectLst/>
              <a:uLnTx/>
              <a:uFillTx/>
              <a:latin typeface="+mj-lt"/>
              <a:ea typeface="ヒラギノ角ゴ Pro W3" pitchFamily="-105" charset="-128"/>
              <a:cs typeface="ヒラギノ角ゴ Pro W3" pitchFamily="-105" charset="-128"/>
            </a:endParaRPr>
          </a:p>
        </p:txBody>
      </p:sp>
    </p:spTree>
    <p:extLst>
      <p:ext uri="{BB962C8B-B14F-4D97-AF65-F5344CB8AC3E}">
        <p14:creationId xmlns:p14="http://schemas.microsoft.com/office/powerpoint/2010/main" val="31361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pPr marL="0" indent="0">
              <a:buNone/>
            </a:pPr>
            <a:r>
              <a:rPr lang="en-US" dirty="0" smtClean="0"/>
              <a:t>There are human aspects to collecting and understanding the data</a:t>
            </a:r>
          </a:p>
          <a:p>
            <a:pPr marL="0" indent="0">
              <a:buNone/>
            </a:pPr>
            <a:r>
              <a:rPr lang="en-US" dirty="0" smtClean="0"/>
              <a:t>Iteration is key</a:t>
            </a:r>
          </a:p>
          <a:p>
            <a:pPr marL="0" indent="0">
              <a:buNone/>
            </a:pPr>
            <a:r>
              <a:rPr lang="en-US" dirty="0" smtClean="0"/>
              <a:t>Your thoughts?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9084060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Tree>
    <p:extLst>
      <p:ext uri="{BB962C8B-B14F-4D97-AF65-F5344CB8AC3E}">
        <p14:creationId xmlns:p14="http://schemas.microsoft.com/office/powerpoint/2010/main" val="12368377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812800"/>
            <a:ext cx="7656512" cy="711200"/>
          </a:xfrm>
        </p:spPr>
        <p:txBody>
          <a:bodyPr>
            <a:normAutofit fontScale="90000"/>
          </a:bodyPr>
          <a:lstStyle/>
          <a:p>
            <a:r>
              <a:rPr lang="en-US" dirty="0" smtClean="0"/>
              <a:t>Research Case Study: Capturing the right data</a:t>
            </a:r>
            <a:endParaRPr lang="en-US" dirty="0"/>
          </a:p>
        </p:txBody>
      </p:sp>
      <p:sp>
        <p:nvSpPr>
          <p:cNvPr id="4" name="Content Placeholder 3"/>
          <p:cNvSpPr>
            <a:spLocks noGrp="1"/>
          </p:cNvSpPr>
          <p:nvPr>
            <p:ph idx="1"/>
          </p:nvPr>
        </p:nvSpPr>
        <p:spPr>
          <a:xfrm>
            <a:off x="1258888" y="1812925"/>
            <a:ext cx="7656512" cy="4968875"/>
          </a:xfrm>
        </p:spPr>
        <p:txBody>
          <a:bodyPr/>
          <a:lstStyle/>
          <a:p>
            <a:pPr marL="228600" lvl="1" indent="0">
              <a:buNone/>
            </a:pPr>
            <a:r>
              <a:rPr lang="en-US" sz="2800" dirty="0" smtClean="0">
                <a:solidFill>
                  <a:schemeClr val="tx1"/>
                </a:solidFill>
              </a:rPr>
              <a:t>Techniques </a:t>
            </a:r>
            <a:r>
              <a:rPr lang="en-US" sz="2800" dirty="0" smtClean="0">
                <a:solidFill>
                  <a:schemeClr val="tx1"/>
                </a:solidFill>
              </a:rPr>
              <a:t>needed: Careful analysis &amp; thought</a:t>
            </a:r>
          </a:p>
          <a:p>
            <a:pPr marL="228600" lvl="1" indent="0">
              <a:buNone/>
            </a:pPr>
            <a:r>
              <a:rPr lang="en-US" sz="2800" dirty="0" smtClean="0">
                <a:solidFill>
                  <a:schemeClr val="tx1"/>
                </a:solidFill>
              </a:rPr>
              <a:t>Tools </a:t>
            </a:r>
            <a:r>
              <a:rPr lang="en-US" sz="2800" dirty="0" smtClean="0">
                <a:solidFill>
                  <a:schemeClr val="tx1"/>
                </a:solidFill>
              </a:rPr>
              <a:t>that can help: </a:t>
            </a:r>
            <a:r>
              <a:rPr lang="en-US" sz="2800" dirty="0">
                <a:solidFill>
                  <a:schemeClr val="tx1"/>
                </a:solidFill>
              </a:rPr>
              <a:t>simulation &amp; </a:t>
            </a:r>
            <a:r>
              <a:rPr lang="en-US" sz="2800" dirty="0">
                <a:solidFill>
                  <a:schemeClr val="accent1"/>
                </a:solidFill>
              </a:rPr>
              <a:t>prototyping</a:t>
            </a:r>
            <a:r>
              <a:rPr lang="en-US" sz="1050" dirty="0">
                <a:solidFill>
                  <a:schemeClr val="accent1"/>
                </a:solidFill>
              </a:rPr>
              <a:t> </a:t>
            </a:r>
            <a:br>
              <a:rPr lang="en-US" sz="1050" dirty="0">
                <a:solidFill>
                  <a:schemeClr val="accent1"/>
                </a:solidFill>
              </a:rPr>
            </a:br>
            <a:r>
              <a:rPr lang="en-US" sz="2000" dirty="0"/>
              <a:t>[</a:t>
            </a:r>
            <a:r>
              <a:rPr lang="en-US" sz="2000" i="1" dirty="0"/>
              <a:t>e.g.</a:t>
            </a:r>
            <a:r>
              <a:rPr lang="en-US" sz="2000" dirty="0"/>
              <a:t> </a:t>
            </a:r>
            <a:r>
              <a:rPr lang="en-US" sz="2000" dirty="0">
                <a:solidFill>
                  <a:srgbClr val="000000"/>
                </a:solidFill>
              </a:rPr>
              <a:t>IAT - IBM Systems Journal ‘05, </a:t>
            </a:r>
            <a:r>
              <a:rPr lang="en-US" sz="2000" dirty="0" err="1">
                <a:solidFill>
                  <a:schemeClr val="accent1"/>
                </a:solidFill>
              </a:rPr>
              <a:t>Momento</a:t>
            </a:r>
            <a:r>
              <a:rPr lang="en-US" sz="2000" dirty="0">
                <a:solidFill>
                  <a:schemeClr val="accent1"/>
                </a:solidFill>
              </a:rPr>
              <a:t> – CHI’07 </a:t>
            </a:r>
            <a:r>
              <a:rPr lang="en-US" sz="2000" dirty="0" smtClean="0">
                <a:solidFill>
                  <a:schemeClr val="accent1"/>
                </a:solidFill>
              </a:rPr>
              <a:t>]</a:t>
            </a:r>
            <a:endParaRPr lang="en-US" sz="2800" b="1" dirty="0">
              <a:solidFill>
                <a:schemeClr val="accent1"/>
              </a:solidFill>
            </a:endParaRPr>
          </a:p>
          <a:p>
            <a:endParaRPr lang="en-US" sz="3200" dirty="0"/>
          </a:p>
        </p:txBody>
      </p:sp>
    </p:spTree>
    <p:extLst>
      <p:ext uri="{BB962C8B-B14F-4D97-AF65-F5344CB8AC3E}">
        <p14:creationId xmlns:p14="http://schemas.microsoft.com/office/powerpoint/2010/main" val="375339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p:txBody>
          <a:bodyPr/>
          <a:lstStyle/>
          <a:p>
            <a:r>
              <a:rPr lang="en-US" dirty="0" err="1" smtClean="0"/>
              <a:t>Momento</a:t>
            </a:r>
            <a:r>
              <a:rPr lang="en-US" sz="2400" dirty="0" smtClean="0"/>
              <a:t> [CHI’07]</a:t>
            </a:r>
            <a:endParaRPr lang="en-US" dirty="0"/>
          </a:p>
        </p:txBody>
      </p:sp>
      <p:sp>
        <p:nvSpPr>
          <p:cNvPr id="708611" name="Rectangle 3"/>
          <p:cNvSpPr>
            <a:spLocks noGrp="1" noChangeArrowheads="1"/>
          </p:cNvSpPr>
          <p:nvPr>
            <p:ph idx="1"/>
          </p:nvPr>
        </p:nvSpPr>
        <p:spPr/>
        <p:txBody>
          <a:bodyPr/>
          <a:lstStyle/>
          <a:p>
            <a:pPr marL="519113" indent="-519113">
              <a:lnSpc>
                <a:spcPct val="90000"/>
              </a:lnSpc>
              <a:buFont typeface="Wingdings" charset="0"/>
              <a:buNone/>
            </a:pPr>
            <a:r>
              <a:rPr lang="en-US" sz="3200" dirty="0"/>
              <a:t>Iteratively designed, usable system for </a:t>
            </a:r>
            <a:r>
              <a:rPr lang="en-US" sz="3200" i="1" dirty="0" smtClean="0"/>
              <a:t>situated</a:t>
            </a:r>
            <a:r>
              <a:rPr lang="en-US" sz="3200" dirty="0" smtClean="0"/>
              <a:t> experimentation</a:t>
            </a:r>
            <a:endParaRPr lang="en-US" sz="3200" dirty="0"/>
          </a:p>
          <a:p>
            <a:pPr marL="519113" indent="-519113">
              <a:lnSpc>
                <a:spcPct val="90000"/>
              </a:lnSpc>
              <a:buFont typeface="Wingdings" charset="0"/>
              <a:buNone/>
            </a:pPr>
            <a:endParaRPr lang="en-US" sz="3200" dirty="0" smtClean="0"/>
          </a:p>
          <a:p>
            <a:pPr marL="519113" indent="-519113">
              <a:lnSpc>
                <a:spcPct val="90000"/>
              </a:lnSpc>
              <a:buFont typeface="Wingdings" charset="0"/>
              <a:buNone/>
            </a:pPr>
            <a:r>
              <a:rPr lang="en-US" sz="3200" dirty="0" smtClean="0"/>
              <a:t>Quick access to </a:t>
            </a:r>
            <a:r>
              <a:rPr lang="en-US" sz="3200" i="1" dirty="0" smtClean="0"/>
              <a:t>real world</a:t>
            </a:r>
            <a:r>
              <a:rPr lang="en-US" sz="3200" dirty="0" smtClean="0"/>
              <a:t> data</a:t>
            </a:r>
            <a:endParaRPr lang="en-US" sz="3200" dirty="0"/>
          </a:p>
          <a:p>
            <a:pPr marL="519113" indent="-519113">
              <a:lnSpc>
                <a:spcPct val="90000"/>
              </a:lnSpc>
            </a:pPr>
            <a:r>
              <a:rPr lang="en-US" sz="3200" dirty="0" smtClean="0"/>
              <a:t>Easy ways to communicate with and study users</a:t>
            </a:r>
          </a:p>
          <a:p>
            <a:pPr marL="519113" indent="-519113">
              <a:lnSpc>
                <a:spcPct val="90000"/>
              </a:lnSpc>
            </a:pPr>
            <a:r>
              <a:rPr lang="en-US" sz="3200" dirty="0" smtClean="0"/>
              <a:t>Easy ways to connect to sensors (mobile phone, context toolkit)</a:t>
            </a:r>
            <a:endParaRPr lang="en-US" sz="3200" dirty="0"/>
          </a:p>
        </p:txBody>
      </p:sp>
      <p:pic>
        <p:nvPicPr>
          <p:cNvPr id="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4108628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experiment</a:t>
            </a:r>
            <a:endParaRPr lang="en-US" dirty="0"/>
          </a:p>
        </p:txBody>
      </p:sp>
      <p:sp>
        <p:nvSpPr>
          <p:cNvPr id="9" name="Date Placeholder 3"/>
          <p:cNvSpPr>
            <a:spLocks noGrp="1"/>
          </p:cNvSpPr>
          <p:nvPr>
            <p:ph type="dt" sz="half" idx="10"/>
          </p:nvPr>
        </p:nvSpPr>
        <p:spPr>
          <a:prstGeom prst="rect">
            <a:avLst/>
          </a:prstGeom>
        </p:spPr>
        <p:txBody>
          <a:bodyPr/>
          <a:lstStyle/>
          <a:p>
            <a:fld id="{0A0393B6-C580-C049-8A2E-3BDF54747DFA}" type="datetime1">
              <a:rPr lang="en-US"/>
              <a:pPr/>
              <a:t>2/2/15</a:t>
            </a:fld>
            <a:endParaRPr lang="en-US"/>
          </a:p>
        </p:txBody>
      </p:sp>
      <p:sp>
        <p:nvSpPr>
          <p:cNvPr id="820232" name="Text Box 8"/>
          <p:cNvSpPr txBox="1">
            <a:spLocks noChangeArrowheads="1"/>
          </p:cNvSpPr>
          <p:nvPr/>
        </p:nvSpPr>
        <p:spPr bwMode="auto">
          <a:xfrm rot="21600000">
            <a:off x="6705600" y="411480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latin typeface="Trebuchet MS" charset="0"/>
              </a:rPr>
              <a:t>Experimenter</a:t>
            </a:r>
          </a:p>
          <a:p>
            <a:r>
              <a:rPr lang="en-US" sz="2000">
                <a:solidFill>
                  <a:schemeClr val="accent2"/>
                </a:solidFill>
                <a:latin typeface="Trebuchet MS" charset="0"/>
              </a:rPr>
              <a:t>interface</a:t>
            </a:r>
          </a:p>
        </p:txBody>
      </p:sp>
      <p:sp>
        <p:nvSpPr>
          <p:cNvPr id="820233" name="Rectangle 9"/>
          <p:cNvSpPr>
            <a:spLocks noChangeArrowheads="1"/>
          </p:cNvSpPr>
          <p:nvPr/>
        </p:nvSpPr>
        <p:spPr bwMode="auto">
          <a:xfrm>
            <a:off x="5867400" y="4800600"/>
            <a:ext cx="1828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1"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pic>
        <p:nvPicPr>
          <p:cNvPr id="1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2566" b="-12566"/>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20231" name="Text Box 7"/>
          <p:cNvSpPr txBox="1">
            <a:spLocks noChangeArrowheads="1"/>
          </p:cNvSpPr>
          <p:nvPr/>
        </p:nvSpPr>
        <p:spPr bwMode="auto">
          <a:xfrm rot="21600000">
            <a:off x="3055923" y="3740097"/>
            <a:ext cx="207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chemeClr val="accent2"/>
                </a:solidFill>
                <a:latin typeface="Trebuchet MS" charset="0"/>
              </a:rPr>
              <a:t>SMS</a:t>
            </a:r>
            <a:r>
              <a:rPr lang="en-US" sz="2000" dirty="0" smtClean="0">
                <a:solidFill>
                  <a:schemeClr val="accent2"/>
                </a:solidFill>
                <a:latin typeface="Trebuchet MS" charset="0"/>
              </a:rPr>
              <a:t>/MMS/XML</a:t>
            </a:r>
            <a:endParaRPr lang="en-US" sz="2000" dirty="0">
              <a:solidFill>
                <a:schemeClr val="accent2"/>
              </a:solidFill>
              <a:latin typeface="Trebuchet MS" charset="0"/>
            </a:endParaRPr>
          </a:p>
        </p:txBody>
      </p:sp>
    </p:spTree>
    <p:extLst>
      <p:ext uri="{BB962C8B-B14F-4D97-AF65-F5344CB8AC3E}">
        <p14:creationId xmlns:p14="http://schemas.microsoft.com/office/powerpoint/2010/main" val="2072432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a:t>Quick access to </a:t>
            </a:r>
            <a:r>
              <a:rPr lang="en-US" i="1" dirty="0"/>
              <a:t>real world</a:t>
            </a:r>
            <a:r>
              <a:rPr lang="en-US" dirty="0"/>
              <a:t> data</a:t>
            </a:r>
          </a:p>
        </p:txBody>
      </p:sp>
      <p:sp>
        <p:nvSpPr>
          <p:cNvPr id="710659" name="Rectangle 3"/>
          <p:cNvSpPr>
            <a:spLocks noGrp="1" noChangeArrowheads="1"/>
          </p:cNvSpPr>
          <p:nvPr>
            <p:ph type="body" idx="1"/>
          </p:nvPr>
        </p:nvSpPr>
        <p:spPr>
          <a:xfrm>
            <a:off x="1258888" y="1584325"/>
            <a:ext cx="7656512" cy="4968875"/>
          </a:xfrm>
        </p:spPr>
        <p:txBody>
          <a:bodyPr>
            <a:normAutofit/>
          </a:bodyPr>
          <a:lstStyle/>
          <a:p>
            <a:pPr>
              <a:buFont typeface="Wingdings" charset="0"/>
              <a:buNone/>
            </a:pPr>
            <a:r>
              <a:rPr lang="en-US" sz="3200" dirty="0" smtClean="0"/>
              <a:t>Runs on mobile phones</a:t>
            </a:r>
          </a:p>
          <a:p>
            <a:pPr>
              <a:buFont typeface="Wingdings" charset="0"/>
              <a:buNone/>
            </a:pPr>
            <a:r>
              <a:rPr lang="en-US" sz="3200" dirty="0" smtClean="0"/>
              <a:t>No </a:t>
            </a:r>
            <a:r>
              <a:rPr lang="en-US" sz="3200" dirty="0"/>
              <a:t>client install required </a:t>
            </a:r>
          </a:p>
          <a:p>
            <a:pPr>
              <a:buFont typeface="Wingdings" charset="0"/>
              <a:buNone/>
            </a:pPr>
            <a:r>
              <a:rPr lang="en-US" sz="3200" dirty="0"/>
              <a:t>No coding required </a:t>
            </a:r>
          </a:p>
          <a:p>
            <a:pPr>
              <a:buFont typeface="Wingdings" charset="0"/>
              <a:buNone/>
            </a:pPr>
            <a:r>
              <a:rPr lang="en-US" sz="3200" dirty="0"/>
              <a:t>Robust over days/weeks </a:t>
            </a:r>
          </a:p>
          <a:p>
            <a:endParaRPr lang="en-US" sz="3200" dirty="0"/>
          </a:p>
          <a:p>
            <a:pPr>
              <a:buFont typeface="Wingdings" charset="0"/>
              <a:buNone/>
            </a:pPr>
            <a:endParaRPr lang="en-US" sz="3200" dirty="0"/>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nvGraphicFramePr>
        <p:xfrm>
          <a:off x="6010275" y="1493838"/>
          <a:ext cx="2600325" cy="4525962"/>
        </p:xfrm>
        <a:graphic>
          <a:graphicData uri="http://schemas.openxmlformats.org/presentationml/2006/ole">
            <mc:AlternateContent xmlns:mc="http://schemas.openxmlformats.org/markup-compatibility/2006">
              <mc:Choice xmlns:v="urn:schemas-microsoft-com:vml" Requires="v">
                <p:oleObj spid="_x0000_s1035"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1493838"/>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044569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1219200" y="-152400"/>
            <a:ext cx="8686800" cy="1143000"/>
          </a:xfrm>
        </p:spPr>
        <p:txBody>
          <a:bodyPr>
            <a:normAutofit/>
          </a:bodyPr>
          <a:lstStyle/>
          <a:p>
            <a:pPr marL="519113" indent="-519113"/>
            <a:r>
              <a:rPr lang="en-US" dirty="0" smtClean="0"/>
              <a:t>Mobile Client</a:t>
            </a:r>
            <a:endParaRPr lang="en-US" dirty="0"/>
          </a:p>
        </p:txBody>
      </p:sp>
      <p:sp>
        <p:nvSpPr>
          <p:cNvPr id="710659" name="Rectangle 3"/>
          <p:cNvSpPr>
            <a:spLocks noGrp="1" noChangeArrowheads="1"/>
          </p:cNvSpPr>
          <p:nvPr>
            <p:ph type="body" idx="1"/>
          </p:nvPr>
        </p:nvSpPr>
        <p:spPr>
          <a:xfrm>
            <a:off x="1258888" y="1584325"/>
            <a:ext cx="7656512" cy="4968875"/>
          </a:xfrm>
        </p:spPr>
        <p:txBody>
          <a:bodyPr>
            <a:normAutofit/>
          </a:bodyPr>
          <a:lstStyle/>
          <a:p>
            <a:pPr marL="0" indent="0">
              <a:buNone/>
            </a:pPr>
            <a:r>
              <a:rPr lang="en-US" sz="3600" dirty="0">
                <a:latin typeface="Trebuchet MS" charset="0"/>
              </a:rPr>
              <a:t>Text file configuration </a:t>
            </a:r>
          </a:p>
          <a:p>
            <a:pPr marL="228600" lvl="1" indent="0"/>
            <a:r>
              <a:rPr lang="en-US" sz="3000" dirty="0" smtClean="0">
                <a:latin typeface="Trebuchet MS" charset="0"/>
              </a:rPr>
              <a:t> Study </a:t>
            </a:r>
            <a:r>
              <a:rPr lang="en-US" sz="3000" dirty="0">
                <a:latin typeface="Trebuchet MS" charset="0"/>
              </a:rPr>
              <a:t>description</a:t>
            </a:r>
          </a:p>
          <a:p>
            <a:pPr marL="228600" lvl="1" indent="0"/>
            <a:r>
              <a:rPr lang="en-US" sz="3000" dirty="0" smtClean="0">
                <a:latin typeface="Trebuchet MS" charset="0"/>
              </a:rPr>
              <a:t> Capture</a:t>
            </a:r>
            <a:endParaRPr lang="en-US" sz="3000" dirty="0">
              <a:latin typeface="Trebuchet MS" charset="0"/>
            </a:endParaRPr>
          </a:p>
          <a:p>
            <a:pPr marL="457200" lvl="2" indent="0"/>
            <a:r>
              <a:rPr lang="en-US" sz="3000" dirty="0" smtClean="0">
                <a:latin typeface="Trebuchet MS" charset="0"/>
              </a:rPr>
              <a:t> Audio</a:t>
            </a:r>
            <a:r>
              <a:rPr lang="en-US" sz="3000" dirty="0">
                <a:latin typeface="Trebuchet MS" charset="0"/>
              </a:rPr>
              <a:t>, Bluetooth/GPS</a:t>
            </a:r>
          </a:p>
          <a:p>
            <a:pPr marL="228600" lvl="1" indent="0"/>
            <a:r>
              <a:rPr lang="en-US" sz="3000" dirty="0" smtClean="0">
                <a:latin typeface="Trebuchet MS" charset="0"/>
              </a:rPr>
              <a:t> Buttons</a:t>
            </a:r>
            <a:endParaRPr lang="en-US" sz="3000" dirty="0">
              <a:latin typeface="Trebuchet MS" charset="0"/>
            </a:endParaRPr>
          </a:p>
          <a:p>
            <a:pPr marL="457200" lvl="2" indent="0"/>
            <a:r>
              <a:rPr lang="en-US" sz="3000" dirty="0" smtClean="0">
                <a:latin typeface="Trebuchet MS" charset="0"/>
              </a:rPr>
              <a:t> Remotely </a:t>
            </a:r>
            <a:r>
              <a:rPr lang="en-US" sz="3000" dirty="0">
                <a:latin typeface="Trebuchet MS" charset="0"/>
              </a:rPr>
              <a:t>reconfigurable</a:t>
            </a:r>
          </a:p>
          <a:p>
            <a:pPr marL="0" indent="0"/>
            <a:endParaRPr lang="en-US" sz="3600" dirty="0">
              <a:latin typeface="Trebuchet MS" charset="0"/>
            </a:endParaRPr>
          </a:p>
        </p:txBody>
      </p:sp>
      <p:pic>
        <p:nvPicPr>
          <p:cNvPr id="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 name="Object 16"/>
          <p:cNvGraphicFramePr>
            <a:graphicFrameLocks noChangeAspect="1"/>
          </p:cNvGraphicFramePr>
          <p:nvPr>
            <p:extLst>
              <p:ext uri="{D42A27DB-BD31-4B8C-83A1-F6EECF244321}">
                <p14:modId xmlns:p14="http://schemas.microsoft.com/office/powerpoint/2010/main" val="3358266027"/>
              </p:ext>
            </p:extLst>
          </p:nvPr>
        </p:nvGraphicFramePr>
        <p:xfrm>
          <a:off x="6200049" y="1479239"/>
          <a:ext cx="2600325" cy="4525962"/>
        </p:xfrm>
        <a:graphic>
          <a:graphicData uri="http://schemas.openxmlformats.org/presentationml/2006/ole">
            <mc:AlternateContent xmlns:mc="http://schemas.openxmlformats.org/markup-compatibility/2006">
              <mc:Choice xmlns:v="urn:schemas-microsoft-com:vml" Requires="v">
                <p:oleObj spid="_x0000_s6152" name="Image" r:id="rId5" imgW="2984127" imgH="5193651" progId="Photoshop.Image.9">
                  <p:embed/>
                </p:oleObj>
              </mc:Choice>
              <mc:Fallback>
                <p:oleObj name="Image" r:id="rId5" imgW="2984127" imgH="5193651" progId="Photoshop.Image.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049" y="1479239"/>
                        <a:ext cx="26003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703897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1219200" y="381000"/>
            <a:ext cx="7772400" cy="1143000"/>
          </a:xfrm>
        </p:spPr>
        <p:txBody>
          <a:bodyPr/>
          <a:lstStyle/>
          <a:p>
            <a:pPr marL="519113" indent="-519113"/>
            <a:r>
              <a:rPr lang="en-US" dirty="0"/>
              <a:t>Easy ways to communicate with and study users</a:t>
            </a:r>
          </a:p>
        </p:txBody>
      </p:sp>
      <p:sp>
        <p:nvSpPr>
          <p:cNvPr id="712707" name="Rectangle 3"/>
          <p:cNvSpPr>
            <a:spLocks noGrp="1" noChangeArrowheads="1"/>
          </p:cNvSpPr>
          <p:nvPr>
            <p:ph type="body" idx="1"/>
          </p:nvPr>
        </p:nvSpPr>
        <p:spPr>
          <a:xfrm>
            <a:off x="1219200" y="1752600"/>
            <a:ext cx="7772400" cy="4114800"/>
          </a:xfrm>
        </p:spPr>
        <p:txBody>
          <a:bodyPr/>
          <a:lstStyle/>
          <a:p>
            <a:pPr>
              <a:buFont typeface="Wingdings" charset="0"/>
              <a:buNone/>
            </a:pPr>
            <a:r>
              <a:rPr lang="en-US" sz="3600" dirty="0"/>
              <a:t>Easy setup for </a:t>
            </a:r>
            <a:r>
              <a:rPr lang="en-US" sz="3600" dirty="0" smtClean="0"/>
              <a:t>studies</a:t>
            </a:r>
            <a:endParaRPr lang="en-US" sz="3600" dirty="0"/>
          </a:p>
          <a:p>
            <a:pPr>
              <a:buFont typeface="Wingdings" charset="0"/>
              <a:buNone/>
            </a:pPr>
            <a:endParaRPr lang="en-US" dirty="0"/>
          </a:p>
          <a:p>
            <a:endParaRPr lang="en-US" dirty="0"/>
          </a:p>
          <a:p>
            <a:endParaRPr lang="en-US" dirty="0"/>
          </a:p>
        </p:txBody>
      </p:sp>
      <p:pic>
        <p:nvPicPr>
          <p:cNvPr id="712708" name="Picture 4" descr="mainScreen"/>
          <p:cNvPicPr>
            <a:picLocks noChangeAspect="1" noChangeArrowheads="1"/>
          </p:cNvPicPr>
          <p:nvPr/>
        </p:nvPicPr>
        <p:blipFill>
          <a:blip r:embed="rId3">
            <a:extLst>
              <a:ext uri="{28A0092B-C50C-407E-A947-70E740481C1C}">
                <a14:useLocalDpi xmlns:a14="http://schemas.microsoft.com/office/drawing/2010/main" val="0"/>
              </a:ext>
            </a:extLst>
          </a:blip>
          <a:srcRect b="43398"/>
          <a:stretch>
            <a:fillRect/>
          </a:stretch>
        </p:blipFill>
        <p:spPr bwMode="auto">
          <a:xfrm>
            <a:off x="1295400" y="2895600"/>
            <a:ext cx="61468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12709" name="Picture 5" descr="mainScreen"/>
          <p:cNvPicPr>
            <a:picLocks noChangeAspect="1" noChangeArrowheads="1"/>
          </p:cNvPicPr>
          <p:nvPr/>
        </p:nvPicPr>
        <p:blipFill>
          <a:blip r:embed="rId3">
            <a:extLst>
              <a:ext uri="{28A0092B-C50C-407E-A947-70E740481C1C}">
                <a14:useLocalDpi xmlns:a14="http://schemas.microsoft.com/office/drawing/2010/main" val="0"/>
              </a:ext>
            </a:extLst>
          </a:blip>
          <a:srcRect t="94482"/>
          <a:stretch>
            <a:fillRect/>
          </a:stretch>
        </p:blipFill>
        <p:spPr bwMode="auto">
          <a:xfrm>
            <a:off x="1295400" y="5010242"/>
            <a:ext cx="6151563" cy="271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891824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application </a:t>
            </a:r>
            <a:r>
              <a:rPr lang="en-US" dirty="0" smtClean="0"/>
              <a:t>design</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dirty="0" err="1"/>
              <a:t>cond</a:t>
            </a:r>
            <a:r>
              <a:rPr lang="en-US" dirty="0"/>
              <a:t> and/or </a:t>
            </a:r>
            <a:r>
              <a:rPr lang="en-US" dirty="0" err="1"/>
              <a:t>cond</a:t>
            </a:r>
            <a:r>
              <a:rPr lang="en-US" dirty="0"/>
              <a:t> …] </a:t>
            </a:r>
          </a:p>
          <a:p>
            <a:pPr marL="0" indent="0">
              <a:buNone/>
            </a:pPr>
            <a:endParaRPr lang="en-US" dirty="0"/>
          </a:p>
          <a:p>
            <a:pPr marL="0" indent="0">
              <a:buNone/>
            </a:pPr>
            <a:r>
              <a:rPr lang="en-US" dirty="0"/>
              <a:t>Then send [content] to [recipient(s)]</a:t>
            </a:r>
          </a:p>
          <a:p>
            <a:pPr marL="0" indent="0">
              <a:buNone/>
            </a:pPr>
            <a:endParaRPr lang="en-US" dirty="0"/>
          </a:p>
        </p:txBody>
      </p:sp>
      <p:sp>
        <p:nvSpPr>
          <p:cNvPr id="6" name="Date Placeholder 2"/>
          <p:cNvSpPr>
            <a:spLocks noGrp="1"/>
          </p:cNvSpPr>
          <p:nvPr>
            <p:ph type="dt" sz="half" idx="10"/>
          </p:nvPr>
        </p:nvSpPr>
        <p:spPr/>
        <p:txBody>
          <a:bodyPr/>
          <a:lstStyle/>
          <a:p>
            <a:fld id="{F15E5D8D-A0E8-264C-9C24-8329A92BA23C}" type="datetime1">
              <a:rPr lang="en-US"/>
              <a:pPr/>
              <a:t>2/2/15</a:t>
            </a:fld>
            <a:endParaRPr lang="en-US"/>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66578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6" name="Date Placeholder 2"/>
          <p:cNvSpPr>
            <a:spLocks noGrp="1"/>
          </p:cNvSpPr>
          <p:nvPr>
            <p:ph type="dt" sz="half" idx="10"/>
          </p:nvPr>
        </p:nvSpPr>
        <p:spPr/>
        <p:txBody>
          <a:bodyPr/>
          <a:lstStyle/>
          <a:p>
            <a:fld id="{F15E5D8D-A0E8-264C-9C24-8329A92BA23C}" type="datetime1">
              <a:rPr lang="en-US"/>
              <a:pPr/>
              <a:t>2/2/15</a:t>
            </a:fld>
            <a:endParaRPr lang="en-US"/>
          </a:p>
        </p:txBody>
      </p:sp>
      <p:sp>
        <p:nvSpPr>
          <p:cNvPr id="3" name="Content Placeholder 2"/>
          <p:cNvSpPr>
            <a:spLocks noGrp="1"/>
          </p:cNvSpPr>
          <p:nvPr>
            <p:ph idx="1"/>
          </p:nvPr>
        </p:nvSpPr>
        <p:spPr/>
        <p:txBody>
          <a:bodyPr/>
          <a:lstStyle/>
          <a:p>
            <a:pPr marL="0" indent="0">
              <a:buNone/>
            </a:pPr>
            <a:r>
              <a:rPr lang="en-US" dirty="0"/>
              <a:t>If [9:30AM] </a:t>
            </a:r>
          </a:p>
          <a:p>
            <a:pPr marL="0" indent="0">
              <a:buNone/>
            </a:pPr>
            <a:endParaRPr lang="en-US" dirty="0"/>
          </a:p>
          <a:p>
            <a:pPr marL="0" indent="0">
              <a:buNone/>
            </a:pPr>
            <a:r>
              <a:rPr lang="en-US" dirty="0"/>
              <a:t>Then send [“Remember to diary today”] </a:t>
            </a:r>
          </a:p>
          <a:p>
            <a:pPr marL="0" indent="0">
              <a:buNone/>
            </a:pPr>
            <a:r>
              <a:rPr lang="en-US" dirty="0"/>
              <a:t>to [all]</a:t>
            </a:r>
          </a:p>
          <a:p>
            <a:pPr marL="0" indent="0">
              <a:buNone/>
            </a:pPr>
            <a:endParaRPr lang="en-US" dirty="0"/>
          </a:p>
        </p:txBody>
      </p:sp>
      <p:sp>
        <p:nvSpPr>
          <p:cNvPr id="691208" name="Text Box 8"/>
          <p:cNvSpPr txBox="1">
            <a:spLocks noChangeArrowheads="1"/>
          </p:cNvSpPr>
          <p:nvPr/>
        </p:nvSpPr>
        <p:spPr bwMode="auto">
          <a:xfrm>
            <a:off x="1216025" y="1958975"/>
            <a:ext cx="1846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3200" b="1" dirty="0">
              <a:solidFill>
                <a:srgbClr val="FFFFFF"/>
              </a:solidFill>
              <a:latin typeface="Trebuchet MS" charset="0"/>
            </a:endParaRPr>
          </a:p>
        </p:txBody>
      </p:sp>
      <p:pic>
        <p:nvPicPr>
          <p:cNvPr id="1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403682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333"/>
          </a:solidFill>
        </p:spPr>
        <p:txBody>
          <a:bodyPr/>
          <a:lstStyle/>
          <a:p>
            <a:endParaRPr lang="en-US" dirty="0"/>
          </a:p>
        </p:txBody>
      </p:sp>
      <p:pic>
        <p:nvPicPr>
          <p:cNvPr id="4" name="Content Placeholder 3" descr="100_1584.JPG"/>
          <p:cNvPicPr>
            <a:picLocks noGrp="1" noChangeAspect="1"/>
          </p:cNvPicPr>
          <p:nvPr>
            <p:ph idx="1"/>
          </p:nvPr>
        </p:nvPicPr>
        <p:blipFill>
          <a:blip r:embed="rId3"/>
          <a:srcRect l="-679" r="414"/>
          <a:stretch>
            <a:fillRect/>
          </a:stretch>
        </p:blipFill>
        <p:spPr>
          <a:xfrm>
            <a:off x="-5150" y="16860"/>
            <a:ext cx="9158111" cy="6839954"/>
          </a:xfrm>
          <a:solidFill>
            <a:srgbClr val="333333"/>
          </a:solidFill>
          <a:ln w="9525" cap="flat" cmpd="sng" algn="ctr">
            <a:solidFill>
              <a:srgbClr val="FFFFFF"/>
            </a:solidFill>
            <a:prstDash val="solid"/>
            <a:miter lim="800000"/>
            <a:headEnd type="none" w="med" len="med"/>
            <a:tailEnd type="none" w="med" len="med"/>
          </a:ln>
        </p:spPr>
      </p:pic>
      <p:graphicFrame>
        <p:nvGraphicFramePr>
          <p:cNvPr id="5" name="Table 4"/>
          <p:cNvGraphicFramePr>
            <a:graphicFrameLocks noGrp="1"/>
          </p:cNvGraphicFramePr>
          <p:nvPr/>
        </p:nvGraphicFramePr>
        <p:xfrm>
          <a:off x="106327" y="3167098"/>
          <a:ext cx="8918222" cy="1584960"/>
        </p:xfrm>
        <a:graphic>
          <a:graphicData uri="http://schemas.openxmlformats.org/drawingml/2006/table">
            <a:tbl>
              <a:tblPr firstRow="1" bandRow="1">
                <a:tableStyleId>{5940675A-B579-460E-94D1-54222C63F5DA}</a:tableStyleId>
              </a:tblPr>
              <a:tblGrid>
                <a:gridCol w="2053787"/>
                <a:gridCol w="1770324"/>
                <a:gridCol w="1058333"/>
                <a:gridCol w="1848556"/>
                <a:gridCol w="2187222"/>
              </a:tblGrid>
              <a:tr h="370840">
                <a:tc>
                  <a:txBody>
                    <a:bodyPr/>
                    <a:lstStyle/>
                    <a:p>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Participants</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Female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Average</a:t>
                      </a:r>
                      <a:r>
                        <a:rPr lang="en-US" sz="2000" b="1" baseline="0" dirty="0" smtClean="0">
                          <a:solidFill>
                            <a:schemeClr val="bg1"/>
                          </a:solidFill>
                        </a:rPr>
                        <a:t> Age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sz="2000" b="1" dirty="0" smtClean="0">
                          <a:solidFill>
                            <a:schemeClr val="bg1"/>
                          </a:solidFill>
                        </a:rPr>
                        <a:t>%</a:t>
                      </a:r>
                      <a:r>
                        <a:rPr lang="en-US" sz="2000" b="1" baseline="0" dirty="0" smtClean="0">
                          <a:solidFill>
                            <a:schemeClr val="bg1"/>
                          </a:solidFill>
                        </a:rPr>
                        <a:t> data collected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Able</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1</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29.25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22.87%</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Older Adult</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8</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67.63</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69.15%</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r h="370840">
                <a:tc>
                  <a:txBody>
                    <a:bodyPr/>
                    <a:lstStyle/>
                    <a:p>
                      <a:r>
                        <a:rPr lang="en-US" sz="2000" b="1" dirty="0" smtClean="0">
                          <a:solidFill>
                            <a:schemeClr val="bg1"/>
                          </a:solidFill>
                        </a:rPr>
                        <a:t>Motor Impaired</a:t>
                      </a:r>
                      <a:endParaRPr lang="en-US" sz="2000"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2</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a:r>
                        <a:rPr lang="en-US" b="1" dirty="0" smtClean="0">
                          <a:solidFill>
                            <a:schemeClr val="bg1"/>
                          </a:solidFill>
                        </a:rPr>
                        <a:t>41.75</a:t>
                      </a:r>
                      <a:endParaRPr lang="en-US" b="1" dirty="0">
                        <a:solidFill>
                          <a:schemeClr val="bg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c>
                  <a:txBody>
                    <a:bodyPr/>
                    <a:lstStyle/>
                    <a:p>
                      <a:pPr algn="ctr" fontAlgn="b"/>
                      <a:r>
                        <a:rPr lang="en-US" sz="1800" b="1" i="0" u="none" strike="noStrike" dirty="0">
                          <a:solidFill>
                            <a:schemeClr val="bg1"/>
                          </a:solidFill>
                          <a:latin typeface="Arial"/>
                          <a:cs typeface="Arial"/>
                        </a:rPr>
                        <a:t>7.99%</a:t>
                      </a:r>
                    </a:p>
                  </a:txBody>
                  <a:tcPr marL="12700" marR="12700" marT="12700" marB="0" anchor="b">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0000">
                        <a:alpha val="60000"/>
                      </a:srgbClr>
                    </a:solidFill>
                  </a:tcPr>
                </a:tc>
              </a:tr>
            </a:tbl>
          </a:graphicData>
        </a:graphic>
      </p:graphicFrame>
      <p:sp>
        <p:nvSpPr>
          <p:cNvPr id="8" name="Title 3"/>
          <p:cNvSpPr txBox="1">
            <a:spLocks/>
          </p:cNvSpPr>
          <p:nvPr/>
        </p:nvSpPr>
        <p:spPr bwMode="auto">
          <a:xfrm>
            <a:off x="1905" y="-39584"/>
            <a:ext cx="9142095" cy="11430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sz="4000" b="1" kern="0" dirty="0" smtClean="0">
                <a:solidFill>
                  <a:schemeClr val="bg1"/>
                </a:solidFill>
                <a:ea typeface="ヒラギノ角ゴ Pro W3" pitchFamily="-105" charset="-128"/>
                <a:cs typeface="ヒラギノ角ゴ Pro W3" pitchFamily="-105" charset="-128"/>
              </a:rPr>
              <a:t>Laptop Deployment: Multiple Groups (July 09 – 10) 17 participants</a:t>
            </a:r>
          </a:p>
        </p:txBody>
      </p:sp>
    </p:spTree>
    <p:extLst>
      <p:ext uri="{BB962C8B-B14F-4D97-AF65-F5344CB8AC3E}">
        <p14:creationId xmlns:p14="http://schemas.microsoft.com/office/powerpoint/2010/main" val="390176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1219200" y="-76200"/>
            <a:ext cx="7772400" cy="1143000"/>
          </a:xfrm>
        </p:spPr>
        <p:txBody>
          <a:bodyPr/>
          <a:lstStyle/>
          <a:p>
            <a:r>
              <a:rPr lang="en-US" dirty="0" smtClean="0"/>
              <a:t>Support for Wizard-of-Oz</a:t>
            </a:r>
            <a:endParaRPr lang="en-US" dirty="0"/>
          </a:p>
        </p:txBody>
      </p:sp>
      <p:sp>
        <p:nvSpPr>
          <p:cNvPr id="714755" name="Rectangle 3"/>
          <p:cNvSpPr>
            <a:spLocks noGrp="1" noChangeArrowheads="1"/>
          </p:cNvSpPr>
          <p:nvPr>
            <p:ph type="body" idx="1"/>
          </p:nvPr>
        </p:nvSpPr>
        <p:spPr>
          <a:xfrm>
            <a:off x="1219200" y="1257484"/>
            <a:ext cx="7772400" cy="4114800"/>
          </a:xfrm>
        </p:spPr>
        <p:txBody>
          <a:bodyPr/>
          <a:lstStyle/>
          <a:p>
            <a:pPr>
              <a:lnSpc>
                <a:spcPct val="90000"/>
              </a:lnSpc>
              <a:buFont typeface="Wingdings" charset="0"/>
              <a:buNone/>
            </a:pPr>
            <a:r>
              <a:rPr lang="en-US" sz="3600" dirty="0">
                <a:solidFill>
                  <a:schemeClr val="accent2"/>
                </a:solidFill>
              </a:rPr>
              <a:t>Easy setup for </a:t>
            </a:r>
            <a:r>
              <a:rPr lang="en-US" sz="3600" dirty="0" err="1">
                <a:solidFill>
                  <a:schemeClr val="accent2"/>
                </a:solidFill>
              </a:rPr>
              <a:t>wizarding</a:t>
            </a:r>
            <a:r>
              <a:rPr lang="en-US" sz="3600" dirty="0">
                <a:solidFill>
                  <a:schemeClr val="accent2"/>
                </a:solidFill>
              </a:rPr>
              <a:t> </a:t>
            </a:r>
          </a:p>
          <a:p>
            <a:pPr>
              <a:lnSpc>
                <a:spcPct val="90000"/>
              </a:lnSpc>
              <a:buFont typeface="Wingdings" charset="0"/>
              <a:buNone/>
            </a:pPr>
            <a:r>
              <a:rPr lang="en-US" sz="3600" dirty="0"/>
              <a:t>Peripheral display for wizards </a:t>
            </a:r>
          </a:p>
          <a:p>
            <a:pPr>
              <a:lnSpc>
                <a:spcPct val="90000"/>
              </a:lnSpc>
            </a:pPr>
            <a:endParaRPr lang="en-US" dirty="0"/>
          </a:p>
        </p:txBody>
      </p:sp>
      <p:pic>
        <p:nvPicPr>
          <p:cNvPr id="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0" name="Object 2"/>
          <p:cNvGraphicFramePr>
            <a:graphicFrameLocks noChangeAspect="1"/>
          </p:cNvGraphicFramePr>
          <p:nvPr>
            <p:extLst>
              <p:ext uri="{D42A27DB-BD31-4B8C-83A1-F6EECF244321}">
                <p14:modId xmlns:p14="http://schemas.microsoft.com/office/powerpoint/2010/main" val="3441384859"/>
              </p:ext>
            </p:extLst>
          </p:nvPr>
        </p:nvGraphicFramePr>
        <p:xfrm>
          <a:off x="228600" y="3200400"/>
          <a:ext cx="7467600" cy="2489200"/>
        </p:xfrm>
        <a:graphic>
          <a:graphicData uri="http://schemas.openxmlformats.org/presentationml/2006/ole">
            <mc:AlternateContent xmlns:mc="http://schemas.openxmlformats.org/markup-compatibility/2006">
              <mc:Choice xmlns:v="urn:schemas-microsoft-com:vml" Requires="v">
                <p:oleObj spid="_x0000_s3083" name="Image" r:id="rId5" imgW="13206349" imgH="4673016" progId="Photoshop.Image.8">
                  <p:embed/>
                </p:oleObj>
              </mc:Choice>
              <mc:Fallback>
                <p:oleObj name="Image" r:id="rId5" imgW="13206349" imgH="4673016" progId="Photoshop.Imag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7467600" cy="2489200"/>
                      </a:xfrm>
                      <a:prstGeom prst="rect">
                        <a:avLst/>
                      </a:prstGeom>
                      <a:noFill/>
                      <a:ln>
                        <a:noFill/>
                      </a:ln>
                      <a:effectLst/>
                      <a:extLst/>
                    </p:spPr>
                  </p:pic>
                </p:oleObj>
              </mc:Fallback>
            </mc:AlternateContent>
          </a:graphicData>
        </a:graphic>
      </p:graphicFrame>
      <p:pic>
        <p:nvPicPr>
          <p:cNvPr id="11" name="Picture 7" descr="expandedView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25700"/>
            <a:ext cx="2705100" cy="3975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5791200" y="4343400"/>
            <a:ext cx="457200" cy="381000"/>
          </a:xfrm>
          <a:prstGeom prst="rect">
            <a:avLst/>
          </a:prstGeom>
          <a:noFill/>
          <a:ln w="5715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9"/>
          <p:cNvSpPr>
            <a:spLocks noChangeShapeType="1"/>
          </p:cNvSpPr>
          <p:nvPr/>
        </p:nvSpPr>
        <p:spPr bwMode="auto">
          <a:xfrm flipV="1">
            <a:off x="6248400" y="4038600"/>
            <a:ext cx="1066800" cy="457200"/>
          </a:xfrm>
          <a:prstGeom prst="line">
            <a:avLst/>
          </a:prstGeom>
          <a:noFill/>
          <a:ln w="571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Box 8"/>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529936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Supports many forms of </a:t>
            </a:r>
            <a:r>
              <a:rPr lang="en-US" dirty="0" smtClean="0"/>
              <a:t/>
            </a:r>
            <a:br>
              <a:rPr lang="en-US" dirty="0" smtClean="0"/>
            </a:br>
            <a:r>
              <a:rPr lang="en-US" dirty="0" smtClean="0"/>
              <a:t>need</a:t>
            </a:r>
            <a:r>
              <a:rPr lang="en-US" dirty="0"/>
              <a:t>-</a:t>
            </a:r>
            <a:r>
              <a:rPr lang="en-US" dirty="0" smtClean="0"/>
              <a:t>gathering</a:t>
            </a:r>
            <a:endParaRPr lang="en-US" dirty="0"/>
          </a:p>
        </p:txBody>
      </p:sp>
      <p:sp>
        <p:nvSpPr>
          <p:cNvPr id="849931" name="Rectangle 11"/>
          <p:cNvSpPr>
            <a:spLocks noGrp="1" noChangeArrowheads="1"/>
          </p:cNvSpPr>
          <p:nvPr>
            <p:ph idx="1"/>
          </p:nvPr>
        </p:nvSpPr>
        <p:spPr>
          <a:noFill/>
          <a:ln/>
        </p:spPr>
        <p:txBody>
          <a:bodyPr/>
          <a:lstStyle/>
          <a:p>
            <a:pPr marL="0" indent="0">
              <a:buNone/>
            </a:pPr>
            <a:r>
              <a:rPr lang="en-US" sz="3200" dirty="0">
                <a:latin typeface="Trebuchet MS" charset="0"/>
              </a:rPr>
              <a:t>Diary </a:t>
            </a:r>
            <a:r>
              <a:rPr lang="en-US" sz="3200" dirty="0" smtClean="0">
                <a:latin typeface="Trebuchet MS" charset="0"/>
              </a:rPr>
              <a:t>&amp; </a:t>
            </a:r>
            <a:r>
              <a:rPr lang="en-US" sz="3200" dirty="0">
                <a:latin typeface="Trebuchet MS" charset="0"/>
              </a:rPr>
              <a:t>ESM</a:t>
            </a:r>
          </a:p>
          <a:p>
            <a:pPr marL="0" indent="0">
              <a:buNone/>
            </a:pPr>
            <a:r>
              <a:rPr lang="en-US" sz="3200" dirty="0" err="1" smtClean="0">
                <a:latin typeface="Trebuchet MS" charset="0"/>
              </a:rPr>
              <a:t>WOz</a:t>
            </a:r>
            <a:r>
              <a:rPr lang="en-US" sz="3200" dirty="0" smtClean="0">
                <a:latin typeface="Trebuchet MS" charset="0"/>
              </a:rPr>
              <a:t> </a:t>
            </a:r>
          </a:p>
          <a:p>
            <a:pPr marL="0" indent="0">
              <a:buNone/>
            </a:pPr>
            <a:r>
              <a:rPr lang="en-US" sz="3200" dirty="0">
                <a:latin typeface="Trebuchet MS" charset="0"/>
              </a:rPr>
              <a:t>Mixed </a:t>
            </a:r>
            <a:r>
              <a:rPr lang="en-US" sz="3200" dirty="0" smtClean="0">
                <a:latin typeface="Trebuchet MS" charset="0"/>
              </a:rPr>
              <a:t>methods</a:t>
            </a:r>
            <a:endParaRPr lang="en-US" sz="3200" dirty="0">
              <a:latin typeface="Trebuchet MS" charset="0"/>
            </a:endParaRPr>
          </a:p>
          <a:p>
            <a:pPr marL="0" indent="0">
              <a:buNone/>
            </a:pPr>
            <a:r>
              <a:rPr lang="en-US" sz="3200" dirty="0">
                <a:latin typeface="Trebuchet MS" charset="0"/>
              </a:rPr>
              <a:t>Context-</a:t>
            </a:r>
            <a:r>
              <a:rPr lang="en-US" sz="3200" dirty="0" smtClean="0">
                <a:latin typeface="Trebuchet MS" charset="0"/>
              </a:rPr>
              <a:t>based mobile </a:t>
            </a:r>
            <a:br>
              <a:rPr lang="en-US" sz="3200" dirty="0" smtClean="0">
                <a:latin typeface="Trebuchet MS" charset="0"/>
              </a:rPr>
            </a:br>
            <a:r>
              <a:rPr lang="en-US" sz="3200" dirty="0" smtClean="0">
                <a:latin typeface="Trebuchet MS" charset="0"/>
              </a:rPr>
              <a:t>      games </a:t>
            </a:r>
            <a:r>
              <a:rPr lang="en-US" sz="3200" dirty="0">
                <a:latin typeface="Trebuchet MS" charset="0"/>
              </a:rPr>
              <a:t>and </a:t>
            </a:r>
            <a:r>
              <a:rPr lang="en-US" sz="3200" dirty="0" smtClean="0">
                <a:latin typeface="Trebuchet MS" charset="0"/>
              </a:rPr>
              <a:t>services</a:t>
            </a:r>
          </a:p>
          <a:p>
            <a:pPr marL="0" indent="0">
              <a:buNone/>
            </a:pPr>
            <a:r>
              <a:rPr lang="en-US" sz="3200" dirty="0" smtClean="0">
                <a:latin typeface="Trebuchet MS" charset="0"/>
              </a:rPr>
              <a:t>Data collection </a:t>
            </a:r>
            <a:endParaRPr lang="en-US" sz="3200" dirty="0">
              <a:latin typeface="Trebuchet MS" charset="0"/>
            </a:endParaRPr>
          </a:p>
        </p:txBody>
      </p:sp>
      <p:sp>
        <p:nvSpPr>
          <p:cNvPr id="6" name="Date Placeholder 4"/>
          <p:cNvSpPr>
            <a:spLocks noGrp="1"/>
          </p:cNvSpPr>
          <p:nvPr>
            <p:ph type="dt" sz="half" idx="10"/>
          </p:nvPr>
        </p:nvSpPr>
        <p:spPr/>
        <p:txBody>
          <a:bodyPr/>
          <a:lstStyle/>
          <a:p>
            <a:fld id="{08099A7E-1EA7-8041-9740-45E23FC1BB36}" type="datetime1">
              <a:rPr lang="en-US"/>
              <a:pPr/>
              <a:t>2/2/15</a:t>
            </a:fld>
            <a:endParaRPr lang="en-US"/>
          </a:p>
        </p:txBody>
      </p:sp>
      <p:pic>
        <p:nvPicPr>
          <p:cNvPr id="8"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328497326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4107"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1733412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42972" y="1295400"/>
            <a:ext cx="3749056" cy="2667000"/>
          </a:xfrm>
          <a:prstGeom prst="roundRect">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a:ln>
                <a:noFill/>
              </a:ln>
              <a:solidFill>
                <a:srgbClr val="000000"/>
              </a:solidFill>
              <a:effectLst/>
              <a:latin typeface="Times New Roman" charset="0"/>
              <a:ea typeface="ＭＳ Ｐゴシック" charset="0"/>
            </a:endParaRPr>
          </a:p>
        </p:txBody>
      </p:sp>
      <p:pic>
        <p:nvPicPr>
          <p:cNvPr id="735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1752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35235" name="Picture 3" descr="ic2hear-button"/>
          <p:cNvPicPr>
            <a:picLocks noChangeAspect="1" noChangeArrowheads="1"/>
          </p:cNvPicPr>
          <p:nvPr/>
        </p:nvPicPr>
        <p:blipFill>
          <a:blip r:embed="rId5">
            <a:extLst>
              <a:ext uri="{28A0092B-C50C-407E-A947-70E740481C1C}">
                <a14:useLocalDpi xmlns:a14="http://schemas.microsoft.com/office/drawing/2010/main" val="0"/>
              </a:ext>
            </a:extLst>
          </a:blip>
          <a:srcRect l="1923" t="818" r="961" b="545"/>
          <a:stretch>
            <a:fillRect/>
          </a:stretch>
        </p:blipFill>
        <p:spPr bwMode="auto">
          <a:xfrm>
            <a:off x="5486400" y="2057400"/>
            <a:ext cx="93503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735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572000"/>
            <a:ext cx="1828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735237" name="Object 5"/>
          <p:cNvGraphicFramePr>
            <a:graphicFrameLocks noGrp="1" noChangeAspect="1"/>
          </p:cNvGraphicFramePr>
          <p:nvPr>
            <p:ph idx="4294967295"/>
          </p:nvPr>
        </p:nvGraphicFramePr>
        <p:xfrm>
          <a:off x="1365250" y="4572000"/>
          <a:ext cx="1301750" cy="2133600"/>
        </p:xfrm>
        <a:graphic>
          <a:graphicData uri="http://schemas.openxmlformats.org/presentationml/2006/ole">
            <mc:AlternateContent xmlns:mc="http://schemas.openxmlformats.org/markup-compatibility/2006">
              <mc:Choice xmlns:v="urn:schemas-microsoft-com:vml" Requires="v">
                <p:oleObj spid="_x0000_s5131" name="Image" r:id="rId7" imgW="2488889" imgH="4076190" progId="Photoshop.Image.8">
                  <p:embed/>
                </p:oleObj>
              </mc:Choice>
              <mc:Fallback>
                <p:oleObj name="Image" r:id="rId7" imgW="2488889" imgH="4076190" progId="Photoshop.Imag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0" y="4572000"/>
                        <a:ext cx="13017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35238" name="Text Box 6"/>
          <p:cNvSpPr txBox="1">
            <a:spLocks noChangeArrowheads="1"/>
          </p:cNvSpPr>
          <p:nvPr/>
        </p:nvSpPr>
        <p:spPr bwMode="auto">
          <a:xfrm>
            <a:off x="5486400" y="41148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ESM study</a:t>
            </a:r>
          </a:p>
        </p:txBody>
      </p:sp>
      <p:sp>
        <p:nvSpPr>
          <p:cNvPr id="735239" name="Text Box 7"/>
          <p:cNvSpPr txBox="1">
            <a:spLocks noChangeArrowheads="1"/>
          </p:cNvSpPr>
          <p:nvPr/>
        </p:nvSpPr>
        <p:spPr bwMode="auto">
          <a:xfrm>
            <a:off x="1295400" y="41148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Photo Sketch</a:t>
            </a:r>
          </a:p>
        </p:txBody>
      </p:sp>
      <p:sp>
        <p:nvSpPr>
          <p:cNvPr id="735240" name="Text Box 8"/>
          <p:cNvSpPr txBox="1">
            <a:spLocks noChangeArrowheads="1"/>
          </p:cNvSpPr>
          <p:nvPr/>
        </p:nvSpPr>
        <p:spPr bwMode="auto">
          <a:xfrm>
            <a:off x="1295400" y="1600200"/>
            <a:ext cx="3124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Informal learning</a:t>
            </a:r>
          </a:p>
        </p:txBody>
      </p:sp>
      <p:sp>
        <p:nvSpPr>
          <p:cNvPr id="735243" name="Rectangle 11"/>
          <p:cNvSpPr>
            <a:spLocks noChangeArrowheads="1"/>
          </p:cNvSpPr>
          <p:nvPr/>
        </p:nvSpPr>
        <p:spPr bwMode="auto">
          <a:xfrm>
            <a:off x="3276600" y="44958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24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 day</a:t>
            </a:r>
          </a:p>
        </p:txBody>
      </p:sp>
      <p:sp>
        <p:nvSpPr>
          <p:cNvPr id="735244" name="Rectangle 12"/>
          <p:cNvSpPr>
            <a:spLocks noChangeArrowheads="1"/>
          </p:cNvSpPr>
          <p:nvPr/>
        </p:nvSpPr>
        <p:spPr bwMode="auto">
          <a:xfrm>
            <a:off x="3276600" y="1981200"/>
            <a:ext cx="1219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12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7 days</a:t>
            </a:r>
          </a:p>
        </p:txBody>
      </p:sp>
      <p:sp>
        <p:nvSpPr>
          <p:cNvPr id="735245" name="Text Box 13"/>
          <p:cNvSpPr txBox="1">
            <a:spLocks noChangeArrowheads="1"/>
          </p:cNvSpPr>
          <p:nvPr/>
        </p:nvSpPr>
        <p:spPr bwMode="auto">
          <a:xfrm>
            <a:off x="5486400" y="1600200"/>
            <a:ext cx="3505200" cy="336550"/>
          </a:xfrm>
          <a:prstGeom prst="rect">
            <a:avLst/>
          </a:prstGeom>
          <a:gradFill rotWithShape="1">
            <a:gsLst>
              <a:gs pos="0">
                <a:schemeClr val="tx1">
                  <a:alpha val="50000"/>
                </a:schemeClr>
              </a:gs>
              <a:gs pos="100000">
                <a:schemeClr val="tx1">
                  <a:gamma/>
                  <a:shade val="46275"/>
                  <a:invGamma/>
                  <a:alpha val="50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solidFill>
                  <a:schemeClr val="bg1"/>
                </a:solidFill>
                <a:latin typeface="Verdana" charset="0"/>
                <a:cs typeface="Arial" charset="0"/>
              </a:rPr>
              <a:t>Scribe4Me</a:t>
            </a:r>
          </a:p>
        </p:txBody>
      </p:sp>
      <p:sp>
        <p:nvSpPr>
          <p:cNvPr id="735246" name="Rectangle 14"/>
          <p:cNvSpPr>
            <a:spLocks noChangeArrowheads="1"/>
          </p:cNvSpPr>
          <p:nvPr/>
        </p:nvSpPr>
        <p:spPr bwMode="auto">
          <a:xfrm>
            <a:off x="7543800" y="19812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6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1-2 weeks</a:t>
            </a:r>
          </a:p>
        </p:txBody>
      </p:sp>
      <p:sp>
        <p:nvSpPr>
          <p:cNvPr id="735247" name="Rectangle 15"/>
          <p:cNvSpPr>
            <a:spLocks noChangeArrowheads="1"/>
          </p:cNvSpPr>
          <p:nvPr/>
        </p:nvSpPr>
        <p:spPr bwMode="auto">
          <a:xfrm>
            <a:off x="7620000" y="4495800"/>
            <a:ext cx="152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lstStyle/>
          <a:p>
            <a:pPr marL="342900" indent="-342900" eaLnBrk="1" hangingPunct="1">
              <a:spcBef>
                <a:spcPct val="20000"/>
              </a:spcBef>
              <a:buSzPct val="135000"/>
              <a:buFont typeface="Wingdings" charset="0"/>
              <a:buNone/>
            </a:pPr>
            <a:r>
              <a:rPr kumimoji="1" lang="en-US" dirty="0">
                <a:solidFill>
                  <a:srgbClr val="FFFFFF"/>
                </a:solidFill>
                <a:latin typeface="Trebuchet MS" charset="0"/>
              </a:rPr>
              <a:t>14 users</a:t>
            </a:r>
          </a:p>
          <a:p>
            <a:pPr marL="342900" indent="-342900" eaLnBrk="1" hangingPunct="1">
              <a:spcBef>
                <a:spcPct val="20000"/>
              </a:spcBef>
              <a:buSzPct val="135000"/>
              <a:buFont typeface="Wingdings" charset="0"/>
              <a:buNone/>
            </a:pPr>
            <a:r>
              <a:rPr kumimoji="1" lang="en-US" dirty="0">
                <a:solidFill>
                  <a:srgbClr val="FFFFFF"/>
                </a:solidFill>
                <a:latin typeface="Trebuchet MS" charset="0"/>
              </a:rPr>
              <a:t>2 months</a:t>
            </a:r>
          </a:p>
        </p:txBody>
      </p:sp>
      <p:sp>
        <p:nvSpPr>
          <p:cNvPr id="735248" name="Rectangle 16"/>
          <p:cNvSpPr>
            <a:spLocks noGrp="1" noChangeArrowheads="1"/>
          </p:cNvSpPr>
          <p:nvPr>
            <p:ph type="title"/>
          </p:nvPr>
        </p:nvSpPr>
        <p:spPr/>
        <p:txBody>
          <a:bodyPr/>
          <a:lstStyle/>
          <a:p>
            <a:r>
              <a:rPr lang="en-US" dirty="0" smtClean="0"/>
              <a:t>Validation</a:t>
            </a:r>
            <a:endParaRPr lang="en-US" dirty="0"/>
          </a:p>
        </p:txBody>
      </p:sp>
      <p:pic>
        <p:nvPicPr>
          <p:cNvPr id="1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1838" y="79375"/>
            <a:ext cx="715962"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 name="TextBox 16"/>
          <p:cNvSpPr txBox="1"/>
          <p:nvPr/>
        </p:nvSpPr>
        <p:spPr>
          <a:xfrm>
            <a:off x="6835755" y="6376083"/>
            <a:ext cx="177484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Carter, Mankoff</a:t>
            </a:r>
            <a:endParaRPr lang="en-US" sz="1800" dirty="0">
              <a:solidFill>
                <a:schemeClr val="bg1"/>
              </a:solidFill>
              <a:latin typeface="+mj-lt"/>
            </a:endParaRPr>
          </a:p>
        </p:txBody>
      </p:sp>
    </p:spTree>
    <p:extLst>
      <p:ext uri="{BB962C8B-B14F-4D97-AF65-F5344CB8AC3E}">
        <p14:creationId xmlns:p14="http://schemas.microsoft.com/office/powerpoint/2010/main" val="2662825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40" name="Picture 4" descr="MPj04088190000[1]"/>
          <p:cNvPicPr>
            <a:picLocks noChangeAspect="1" noChangeArrowheads="1"/>
          </p:cNvPicPr>
          <p:nvPr/>
        </p:nvPicPr>
        <p:blipFill>
          <a:blip r:embed="rId3">
            <a:extLst>
              <a:ext uri="{28A0092B-C50C-407E-A947-70E740481C1C}">
                <a14:useLocalDpi xmlns:a14="http://schemas.microsoft.com/office/drawing/2010/main" val="0"/>
              </a:ext>
            </a:extLst>
          </a:blip>
          <a:srcRect l="6821" t="10196" r="14977" b="4781"/>
          <a:stretch>
            <a:fillRect/>
          </a:stretch>
        </p:blipFill>
        <p:spPr bwMode="auto">
          <a:xfrm>
            <a:off x="1082675" y="3759200"/>
            <a:ext cx="2247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3941" name="Picture 5" descr="ic2hear-sms5"/>
          <p:cNvPicPr>
            <a:picLocks noChangeAspect="1" noChangeArrowheads="1"/>
          </p:cNvPicPr>
          <p:nvPr/>
        </p:nvPicPr>
        <p:blipFill>
          <a:blip r:embed="rId4">
            <a:extLst>
              <a:ext uri="{28A0092B-C50C-407E-A947-70E740481C1C}">
                <a14:useLocalDpi xmlns:a14="http://schemas.microsoft.com/office/drawing/2010/main" val="0"/>
              </a:ext>
            </a:extLst>
          </a:blip>
          <a:srcRect l="1923" t="545" r="1442"/>
          <a:stretch>
            <a:fillRect/>
          </a:stretch>
        </p:blipFill>
        <p:spPr bwMode="auto">
          <a:xfrm>
            <a:off x="3494088" y="3367088"/>
            <a:ext cx="1484312" cy="2697162"/>
          </a:xfrm>
          <a:prstGeom prst="rect">
            <a:avLst/>
          </a:prstGeom>
          <a:noFill/>
          <a:extLst>
            <a:ext uri="{909E8E84-426E-40dd-AFC4-6F175D3DCCD1}">
              <a14:hiddenFill xmlns:a14="http://schemas.microsoft.com/office/drawing/2010/main">
                <a:solidFill>
                  <a:srgbClr val="FFFFFF"/>
                </a:solidFill>
              </a14:hiddenFill>
            </a:ext>
          </a:extLst>
        </p:spPr>
      </p:pic>
      <p:sp>
        <p:nvSpPr>
          <p:cNvPr id="423942" name="AutoShape 6"/>
          <p:cNvSpPr>
            <a:spLocks noChangeArrowheads="1"/>
          </p:cNvSpPr>
          <p:nvPr/>
        </p:nvSpPr>
        <p:spPr bwMode="auto">
          <a:xfrm rot="5400000">
            <a:off x="3860800" y="4170363"/>
            <a:ext cx="2090737" cy="782638"/>
          </a:xfrm>
          <a:custGeom>
            <a:avLst/>
            <a:gdLst>
              <a:gd name="G0" fmla="+- 7547 0 0"/>
              <a:gd name="G1" fmla="+- 21600 0 7547"/>
              <a:gd name="G2" fmla="*/ 7547 1 2"/>
              <a:gd name="G3" fmla="+- 21600 0 G2"/>
              <a:gd name="G4" fmla="+/ 7547 21600 2"/>
              <a:gd name="G5" fmla="+/ G1 0 2"/>
              <a:gd name="G6" fmla="*/ 21600 21600 7547"/>
              <a:gd name="G7" fmla="*/ G6 1 2"/>
              <a:gd name="G8" fmla="+- 21600 0 G7"/>
              <a:gd name="G9" fmla="*/ 21600 1 2"/>
              <a:gd name="G10" fmla="+- 7547 0 G9"/>
              <a:gd name="G11" fmla="?: G10 G8 0"/>
              <a:gd name="G12" fmla="?: G10 G7 21600"/>
              <a:gd name="T0" fmla="*/ 17826 w 21600"/>
              <a:gd name="T1" fmla="*/ 10800 h 21600"/>
              <a:gd name="T2" fmla="*/ 10800 w 21600"/>
              <a:gd name="T3" fmla="*/ 21600 h 21600"/>
              <a:gd name="T4" fmla="*/ 3774 w 21600"/>
              <a:gd name="T5" fmla="*/ 10800 h 21600"/>
              <a:gd name="T6" fmla="*/ 10800 w 21600"/>
              <a:gd name="T7" fmla="*/ 0 h 21600"/>
              <a:gd name="T8" fmla="*/ 5574 w 21600"/>
              <a:gd name="T9" fmla="*/ 5574 h 21600"/>
              <a:gd name="T10" fmla="*/ 16026 w 21600"/>
              <a:gd name="T11" fmla="*/ 16026 h 21600"/>
            </a:gdLst>
            <a:ahLst/>
            <a:cxnLst>
              <a:cxn ang="0">
                <a:pos x="T0" y="T1"/>
              </a:cxn>
              <a:cxn ang="0">
                <a:pos x="T2" y="T3"/>
              </a:cxn>
              <a:cxn ang="0">
                <a:pos x="T4" y="T5"/>
              </a:cxn>
              <a:cxn ang="0">
                <a:pos x="T6" y="T7"/>
              </a:cxn>
            </a:cxnLst>
            <a:rect l="T8" t="T9" r="T10" b="T11"/>
            <a:pathLst>
              <a:path w="21600" h="21600">
                <a:moveTo>
                  <a:pt x="0" y="0"/>
                </a:moveTo>
                <a:lnTo>
                  <a:pt x="7547" y="21600"/>
                </a:lnTo>
                <a:lnTo>
                  <a:pt x="14053" y="21600"/>
                </a:lnTo>
                <a:lnTo>
                  <a:pt x="21600" y="0"/>
                </a:lnTo>
                <a:close/>
              </a:path>
            </a:pathLst>
          </a:custGeom>
          <a:solidFill>
            <a:schemeClr val="tx2">
              <a:alpha val="22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23943" name="Picture 7" descr="s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124200" cy="2101850"/>
          </a:xfrm>
          <a:prstGeom prst="rect">
            <a:avLst/>
          </a:prstGeom>
          <a:noFill/>
          <a:extLst>
            <a:ext uri="{909E8E84-426E-40dd-AFC4-6F175D3DCCD1}">
              <a14:hiddenFill xmlns:a14="http://schemas.microsoft.com/office/drawing/2010/main">
                <a:solidFill>
                  <a:srgbClr val="FFFFFF"/>
                </a:solidFill>
              </a14:hiddenFill>
            </a:ext>
          </a:extLst>
        </p:spPr>
      </p:pic>
      <p:sp>
        <p:nvSpPr>
          <p:cNvPr id="423944" name="Rectangle 8"/>
          <p:cNvSpPr>
            <a:spLocks noGrp="1" noChangeArrowheads="1"/>
          </p:cNvSpPr>
          <p:nvPr>
            <p:ph type="title"/>
          </p:nvPr>
        </p:nvSpPr>
        <p:spPr/>
        <p:txBody>
          <a:bodyPr/>
          <a:lstStyle/>
          <a:p>
            <a:r>
              <a:rPr lang="en-US" dirty="0" smtClean="0"/>
              <a:t>Scribe4Me System </a:t>
            </a:r>
            <a:r>
              <a:rPr lang="en-US" sz="2400" dirty="0">
                <a:solidFill>
                  <a:schemeClr val="bg1"/>
                </a:solidFill>
                <a:latin typeface="Helvetica" charset="0"/>
              </a:rPr>
              <a:t>[Ubicomp’06]</a:t>
            </a:r>
            <a:endParaRPr lang="en-US" dirty="0"/>
          </a:p>
        </p:txBody>
      </p:sp>
      <p:sp>
        <p:nvSpPr>
          <p:cNvPr id="423945" name="Rectangle 9"/>
          <p:cNvSpPr>
            <a:spLocks noGrp="1" noChangeArrowheads="1"/>
          </p:cNvSpPr>
          <p:nvPr>
            <p:ph type="body" idx="1"/>
          </p:nvPr>
        </p:nvSpPr>
        <p:spPr/>
        <p:txBody>
          <a:bodyPr/>
          <a:lstStyle/>
          <a:p>
            <a:r>
              <a:rPr lang="en-US" dirty="0" smtClean="0"/>
              <a:t>Provides </a:t>
            </a:r>
            <a:r>
              <a:rPr lang="en-US" dirty="0"/>
              <a:t>text transcriptions of the last 30 seconds of audio, upon user request</a:t>
            </a:r>
          </a:p>
          <a:p>
            <a:r>
              <a:rPr lang="en-US" dirty="0"/>
              <a:t>Conducted pilots and two week field study</a:t>
            </a:r>
          </a:p>
        </p:txBody>
      </p:sp>
      <p:sp>
        <p:nvSpPr>
          <p:cNvPr id="8" name="TextBox 7"/>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584111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Rectangle 4"/>
          <p:cNvSpPr>
            <a:spLocks noGrp="1" noChangeArrowheads="1"/>
          </p:cNvSpPr>
          <p:nvPr>
            <p:ph type="title"/>
          </p:nvPr>
        </p:nvSpPr>
        <p:spPr/>
        <p:txBody>
          <a:bodyPr/>
          <a:lstStyle/>
          <a:p>
            <a:r>
              <a:rPr lang="en-US"/>
              <a:t>Scribe4Me Field Study</a:t>
            </a:r>
          </a:p>
        </p:txBody>
      </p:sp>
      <p:sp>
        <p:nvSpPr>
          <p:cNvPr id="456709" name="Rectangle 5"/>
          <p:cNvSpPr>
            <a:spLocks noGrp="1" noChangeArrowheads="1"/>
          </p:cNvSpPr>
          <p:nvPr>
            <p:ph type="body" idx="1"/>
          </p:nvPr>
        </p:nvSpPr>
        <p:spPr/>
        <p:txBody>
          <a:bodyPr/>
          <a:lstStyle/>
          <a:p>
            <a:pPr>
              <a:lnSpc>
                <a:spcPct val="90000"/>
              </a:lnSpc>
            </a:pPr>
            <a:r>
              <a:rPr lang="en-US" dirty="0"/>
              <a:t>Participants </a:t>
            </a:r>
            <a:r>
              <a:rPr lang="en-US" dirty="0" smtClean="0"/>
              <a:t> 6, varied hearing</a:t>
            </a:r>
            <a:endParaRPr lang="en-US" dirty="0"/>
          </a:p>
          <a:p>
            <a:pPr>
              <a:lnSpc>
                <a:spcPct val="90000"/>
              </a:lnSpc>
            </a:pPr>
            <a:r>
              <a:rPr lang="en-US" dirty="0" smtClean="0"/>
              <a:t>Method</a:t>
            </a:r>
            <a:r>
              <a:rPr lang="en-US" dirty="0"/>
              <a:t> </a:t>
            </a:r>
            <a:r>
              <a:rPr lang="en-US" dirty="0" smtClean="0"/>
              <a:t>        2 </a:t>
            </a:r>
            <a:r>
              <a:rPr lang="en-US" dirty="0"/>
              <a:t>week </a:t>
            </a:r>
            <a:r>
              <a:rPr lang="en-US" dirty="0" smtClean="0"/>
              <a:t>study, Daily email </a:t>
            </a:r>
            <a:r>
              <a:rPr lang="en-US" dirty="0" smtClean="0"/>
              <a:t>diary</a:t>
            </a:r>
            <a:endParaRPr lang="en-US" dirty="0"/>
          </a:p>
          <a:p>
            <a:pPr>
              <a:lnSpc>
                <a:spcPct val="90000"/>
              </a:lnSpc>
            </a:pPr>
            <a:r>
              <a:rPr lang="en-US" dirty="0" smtClean="0"/>
              <a:t>Results</a:t>
            </a:r>
          </a:p>
          <a:p>
            <a:pPr lvl="1">
              <a:lnSpc>
                <a:spcPct val="90000"/>
              </a:lnSpc>
              <a:buFontTx/>
              <a:buChar char="–"/>
            </a:pPr>
            <a:r>
              <a:rPr lang="en-US" dirty="0"/>
              <a:t>Many aspects of sound interesting</a:t>
            </a:r>
          </a:p>
          <a:p>
            <a:pPr lvl="2">
              <a:lnSpc>
                <a:spcPct val="90000"/>
              </a:lnSpc>
              <a:buFont typeface="Wingdings" charset="0"/>
              <a:buChar char="l"/>
            </a:pPr>
            <a:r>
              <a:rPr lang="en-US" dirty="0"/>
              <a:t>Speech</a:t>
            </a:r>
          </a:p>
          <a:p>
            <a:pPr lvl="2">
              <a:lnSpc>
                <a:spcPct val="90000"/>
              </a:lnSpc>
              <a:buFont typeface="Wingdings" charset="0"/>
              <a:buChar char="l"/>
            </a:pPr>
            <a:r>
              <a:rPr lang="en-US" dirty="0"/>
              <a:t>Gender and emotion</a:t>
            </a:r>
          </a:p>
          <a:p>
            <a:pPr lvl="2">
              <a:lnSpc>
                <a:spcPct val="90000"/>
              </a:lnSpc>
              <a:buFont typeface="Wingdings" charset="0"/>
              <a:buChar char="l"/>
            </a:pPr>
            <a:r>
              <a:rPr lang="en-US" dirty="0"/>
              <a:t>Environmental audio (info about volume; location; or id)</a:t>
            </a:r>
          </a:p>
          <a:p>
            <a:pPr lvl="1">
              <a:lnSpc>
                <a:spcPct val="90000"/>
              </a:lnSpc>
              <a:buFontTx/>
              <a:buChar char="–"/>
            </a:pPr>
            <a:r>
              <a:rPr lang="en-US" dirty="0"/>
              <a:t>Historical information valuable</a:t>
            </a:r>
          </a:p>
          <a:p>
            <a:pPr lvl="1">
              <a:lnSpc>
                <a:spcPct val="90000"/>
              </a:lnSpc>
              <a:buFontTx/>
              <a:buChar char="–"/>
            </a:pPr>
            <a:r>
              <a:rPr lang="en-US" dirty="0"/>
              <a:t>Mobile tools need to address informed consent</a:t>
            </a:r>
          </a:p>
        </p:txBody>
      </p:sp>
      <p:sp>
        <p:nvSpPr>
          <p:cNvPr id="4" name="TextBox 3"/>
          <p:cNvSpPr txBox="1"/>
          <p:nvPr/>
        </p:nvSpPr>
        <p:spPr>
          <a:xfrm>
            <a:off x="5720065" y="6376083"/>
            <a:ext cx="2890535" cy="369332"/>
          </a:xfrm>
          <a:prstGeom prst="rect">
            <a:avLst/>
          </a:prstGeom>
          <a:solidFill>
            <a:srgbClr val="1F3745"/>
          </a:solidFill>
          <a:ln>
            <a:noFill/>
          </a:ln>
        </p:spPr>
        <p:txBody>
          <a:bodyPr wrap="none" rtlCol="0">
            <a:spAutoFit/>
          </a:bodyPr>
          <a:lstStyle/>
          <a:p>
            <a:r>
              <a:rPr lang="en-US" sz="1800" dirty="0" smtClean="0">
                <a:solidFill>
                  <a:schemeClr val="bg1"/>
                </a:solidFill>
                <a:latin typeface="+mj-lt"/>
              </a:rPr>
              <a:t>Matthews, Carter, Mankoff</a:t>
            </a:r>
            <a:endParaRPr lang="en-US" sz="1800" dirty="0">
              <a:solidFill>
                <a:schemeClr val="bg1"/>
              </a:solidFill>
              <a:latin typeface="+mj-lt"/>
            </a:endParaRPr>
          </a:p>
        </p:txBody>
      </p:sp>
    </p:spTree>
    <p:extLst>
      <p:ext uri="{BB962C8B-B14F-4D97-AF65-F5344CB8AC3E}">
        <p14:creationId xmlns:p14="http://schemas.microsoft.com/office/powerpoint/2010/main" val="747912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29698607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129530" y="2777177"/>
            <a:ext cx="176188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a:t>
            </a:r>
            <a:r>
              <a:rPr lang="en-US" dirty="0" err="1" smtClean="0"/>
              <a:t>trensd</a:t>
            </a:r>
            <a:r>
              <a:rPr lang="en-US" dirty="0" smtClean="0"/>
              <a:t> within &amp; across subjects</a:t>
            </a:r>
          </a:p>
          <a:p>
            <a:pPr algn="ctr"/>
            <a:endParaRPr lang="en-US" dirty="0"/>
          </a:p>
        </p:txBody>
      </p:sp>
      <p:sp>
        <p:nvSpPr>
          <p:cNvPr id="16" name="Rectangle 15"/>
          <p:cNvSpPr/>
          <p:nvPr/>
        </p:nvSpPr>
        <p:spPr>
          <a:xfrm>
            <a:off x="4092016" y="5089457"/>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Supervised machine learning </a:t>
            </a:r>
            <a:endParaRPr lang="en-US" dirty="0"/>
          </a:p>
        </p:txBody>
      </p:sp>
      <p:sp>
        <p:nvSpPr>
          <p:cNvPr id="18" name="Rectangle 17"/>
          <p:cNvSpPr/>
          <p:nvPr/>
        </p:nvSpPr>
        <p:spPr>
          <a:xfrm>
            <a:off x="4143974" y="3921105"/>
            <a:ext cx="1709925"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 (regression)</a:t>
            </a:r>
            <a:endParaRPr lang="en-US" dirty="0"/>
          </a:p>
        </p:txBody>
      </p:sp>
    </p:spTree>
    <p:extLst>
      <p:ext uri="{BB962C8B-B14F-4D97-AF65-F5344CB8AC3E}">
        <p14:creationId xmlns:p14="http://schemas.microsoft.com/office/powerpoint/2010/main" val="3150268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fld id="{7053BEFA-1175-F644-B249-7D41D72BD3FF}" type="datetime1">
              <a:rPr lang="en-US" smtClean="0"/>
              <a:t>2/2/15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7" name="Rectangle 6"/>
          <p:cNvSpPr/>
          <p:nvPr/>
        </p:nvSpPr>
        <p:spPr>
          <a:xfrm>
            <a:off x="465996" y="283037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characterize </a:t>
            </a:r>
            <a:r>
              <a:rPr lang="en-US" dirty="0" smtClean="0"/>
              <a:t>pointing problems?</a:t>
            </a:r>
            <a:endParaRPr lang="en-US" dirty="0"/>
          </a:p>
        </p:txBody>
      </p:sp>
      <p:sp>
        <p:nvSpPr>
          <p:cNvPr id="8" name="Rectangle 7"/>
          <p:cNvSpPr/>
          <p:nvPr/>
        </p:nvSpPr>
        <p:spPr>
          <a:xfrm>
            <a:off x="489228" y="5122656"/>
            <a:ext cx="153610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 </a:t>
            </a:r>
            <a:r>
              <a:rPr lang="en-US" dirty="0" smtClean="0"/>
              <a:t>what technology will help?</a:t>
            </a:r>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0" name="Rectangle 9"/>
          <p:cNvSpPr/>
          <p:nvPr/>
        </p:nvSpPr>
        <p:spPr>
          <a:xfrm>
            <a:off x="489228"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pointing problems?</a:t>
            </a:r>
            <a:endParaRPr lang="en-US" dirty="0"/>
          </a:p>
        </p:txBody>
      </p:sp>
      <p:sp>
        <p:nvSpPr>
          <p:cNvPr id="11" name="Rectangle 10"/>
          <p:cNvSpPr/>
          <p:nvPr/>
        </p:nvSpPr>
        <p:spPr>
          <a:xfrm>
            <a:off x="2177732" y="2830371"/>
            <a:ext cx="1761884" cy="217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Year of real world data from people with &amp; without pointing problems (and elders)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3" name="Rectangle 12"/>
          <p:cNvSpPr/>
          <p:nvPr/>
        </p:nvSpPr>
        <p:spPr>
          <a:xfrm>
            <a:off x="2177732" y="5122656"/>
            <a:ext cx="1761884" cy="1180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Lab data for people with and without AT</a:t>
            </a:r>
            <a:endParaRPr lang="en-US" dirty="0"/>
          </a:p>
        </p:txBody>
      </p:sp>
      <p:sp>
        <p:nvSpPr>
          <p:cNvPr id="14" name="Rectangle 13"/>
          <p:cNvSpPr/>
          <p:nvPr/>
        </p:nvSpPr>
        <p:spPr>
          <a:xfrm>
            <a:off x="6074425" y="2804944"/>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task switches?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6074425" y="3994386"/>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improve </a:t>
            </a:r>
            <a:r>
              <a:rPr lang="en-US" dirty="0" smtClean="0"/>
              <a:t>targeting?</a:t>
            </a:r>
            <a:endParaRPr lang="en-US" dirty="0"/>
          </a:p>
        </p:txBody>
      </p:sp>
      <p:sp>
        <p:nvSpPr>
          <p:cNvPr id="22" name="Rectangle 21"/>
          <p:cNvSpPr/>
          <p:nvPr/>
        </p:nvSpPr>
        <p:spPr>
          <a:xfrm>
            <a:off x="6074425" y="5138311"/>
            <a:ext cx="1536104"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detect </a:t>
            </a:r>
            <a:r>
              <a:rPr lang="en-US" dirty="0" smtClean="0"/>
              <a:t>routines?</a:t>
            </a:r>
            <a:endParaRPr lang="en-US" dirty="0"/>
          </a:p>
        </p:txBody>
      </p:sp>
      <p:sp>
        <p:nvSpPr>
          <p:cNvPr id="19" name="Rectangle 18"/>
          <p:cNvSpPr/>
          <p:nvPr/>
        </p:nvSpPr>
        <p:spPr>
          <a:xfrm>
            <a:off x="7662112" y="2798701"/>
            <a:ext cx="1353971" cy="10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we </a:t>
            </a:r>
            <a:r>
              <a:rPr lang="en-US" i="1" dirty="0" smtClean="0"/>
              <a:t>predict</a:t>
            </a:r>
            <a:r>
              <a:rPr lang="en-US" dirty="0" smtClean="0"/>
              <a:t> click targets?</a:t>
            </a:r>
            <a:endParaRPr lang="en-US" dirty="0"/>
          </a:p>
        </p:txBody>
      </p:sp>
    </p:spTree>
    <p:extLst>
      <p:ext uri="{BB962C8B-B14F-4D97-AF65-F5344CB8AC3E}">
        <p14:creationId xmlns:p14="http://schemas.microsoft.com/office/powerpoint/2010/main" val="39921849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5663</TotalTime>
  <Words>4133</Words>
  <Application>Microsoft Macintosh PowerPoint</Application>
  <PresentationFormat>On-screen Show (4:3)</PresentationFormat>
  <Paragraphs>669</Paragraphs>
  <Slides>55</Slides>
  <Notes>41</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Image</vt:lpstr>
      <vt:lpstr>PowerPoint Presentation</vt:lpstr>
      <vt:lpstr>PowerPoint Presentation</vt:lpstr>
      <vt:lpstr>What can we do to reduce the impact of this problem?</vt:lpstr>
      <vt:lpstr>Large Real World Datasets</vt:lpstr>
      <vt:lpstr>PowerPoint Presentation</vt:lpstr>
      <vt:lpstr>Our iterative process</vt:lpstr>
      <vt:lpstr>Our iterative process</vt:lpstr>
      <vt:lpstr>Our iterative process</vt:lpstr>
      <vt:lpstr>Our iterative process</vt:lpstr>
      <vt:lpstr>Real World Data Set</vt:lpstr>
      <vt:lpstr>Human Issues in Data Collection</vt:lpstr>
      <vt:lpstr>CRUMBS Logging Software</vt:lpstr>
      <vt:lpstr>PowerPoint Presentation</vt:lpstr>
      <vt:lpstr>PowerPoint Presentation</vt:lpstr>
      <vt:lpstr>Could we answer the first set of questions?</vt:lpstr>
      <vt:lpstr>Data Tables </vt:lpstr>
      <vt:lpstr>PowerPoint Presentation</vt:lpstr>
      <vt:lpstr>PowerPoint Presentation</vt:lpstr>
      <vt:lpstr>PowerPoint Presentation</vt:lpstr>
      <vt:lpstr>Carefully chosen metrics helped</vt:lpstr>
      <vt:lpstr>Carefully chosen metrics helped</vt:lpstr>
      <vt:lpstr>Characterizing Performance: Slipping</vt:lpstr>
      <vt:lpstr>Characterizing Performance: Velocity</vt:lpstr>
      <vt:lpstr>Characterizing Performance: Throughput</vt:lpstr>
      <vt:lpstr>Our iterative process</vt:lpstr>
      <vt:lpstr>Summary of Laptop Findings</vt:lpstr>
      <vt:lpstr>Detecting Pointing Problems</vt:lpstr>
      <vt:lpstr>Level 2: Windowed Results</vt:lpstr>
      <vt:lpstr>Our iterative process</vt:lpstr>
      <vt:lpstr>New Questions?</vt:lpstr>
      <vt:lpstr>New Questions</vt:lpstr>
      <vt:lpstr>New Questions</vt:lpstr>
      <vt:lpstr>New Questions</vt:lpstr>
      <vt:lpstr>New Questions</vt:lpstr>
      <vt:lpstr>New Questions</vt:lpstr>
      <vt:lpstr>User Error: Helping People with Motor Impairments</vt:lpstr>
      <vt:lpstr>User Error: Helping People with Motor Impairments</vt:lpstr>
      <vt:lpstr>It’s difficult to collect the right data (and to use other people’s data in ways they didn’t intend)</vt:lpstr>
      <vt:lpstr>What else could we do?</vt:lpstr>
      <vt:lpstr>Key observations</vt:lpstr>
      <vt:lpstr>Exercise: Twitter</vt:lpstr>
      <vt:lpstr>Research Case Study: Capturing the right data</vt:lpstr>
      <vt:lpstr>Momento [CHI’07]</vt:lpstr>
      <vt:lpstr>Typical experiment</vt:lpstr>
      <vt:lpstr>Quick access to real world data</vt:lpstr>
      <vt:lpstr>Mobile Client</vt:lpstr>
      <vt:lpstr>Easy ways to communicate with and study users</vt:lpstr>
      <vt:lpstr>Rule-based application design</vt:lpstr>
      <vt:lpstr>Rules</vt:lpstr>
      <vt:lpstr>Support for Wizard-of-Oz</vt:lpstr>
      <vt:lpstr>Supports many forms of  need-gathering</vt:lpstr>
      <vt:lpstr>Validation</vt:lpstr>
      <vt:lpstr>Validation</vt:lpstr>
      <vt:lpstr>Scribe4Me System [Ubicomp’06]</vt:lpstr>
      <vt:lpstr>Scribe4Me Field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Jennifer Mankoff</cp:lastModifiedBy>
  <cp:revision>213</cp:revision>
  <dcterms:created xsi:type="dcterms:W3CDTF">2013-10-07T16:54:34Z</dcterms:created>
  <dcterms:modified xsi:type="dcterms:W3CDTF">2015-02-02T19:46:15Z</dcterms:modified>
</cp:coreProperties>
</file>